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33"/>
  </p:notesMasterIdLst>
  <p:sldIdLst>
    <p:sldId id="257" r:id="rId3"/>
    <p:sldId id="336" r:id="rId4"/>
    <p:sldId id="346" r:id="rId5"/>
    <p:sldId id="350" r:id="rId6"/>
    <p:sldId id="347" r:id="rId7"/>
    <p:sldId id="355" r:id="rId8"/>
    <p:sldId id="354" r:id="rId9"/>
    <p:sldId id="351" r:id="rId10"/>
    <p:sldId id="348" r:id="rId11"/>
    <p:sldId id="352" r:id="rId12"/>
    <p:sldId id="356" r:id="rId13"/>
    <p:sldId id="357" r:id="rId14"/>
    <p:sldId id="358" r:id="rId15"/>
    <p:sldId id="359" r:id="rId16"/>
    <p:sldId id="360"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1489" autoAdjust="0"/>
  </p:normalViewPr>
  <p:slideViewPr>
    <p:cSldViewPr snapToGrid="0">
      <p:cViewPr>
        <p:scale>
          <a:sx n="75" d="100"/>
          <a:sy n="75" d="100"/>
        </p:scale>
        <p:origin x="540"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EED21-C6AC-483A-B9DA-0FF287F56471}" type="datetimeFigureOut">
              <a:rPr lang="en-US" smtClean="0"/>
              <a:t>2/4/2021</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F750D-1F9C-450A-BDFD-F7B45CED941C}" type="slidenum">
              <a:rPr lang="en-US" smtClean="0"/>
              <a:t>‹#›</a:t>
            </a:fld>
            <a:endParaRPr lang="en-US"/>
          </a:p>
        </p:txBody>
      </p:sp>
    </p:spTree>
    <p:extLst>
      <p:ext uri="{BB962C8B-B14F-4D97-AF65-F5344CB8AC3E}">
        <p14:creationId xmlns:p14="http://schemas.microsoft.com/office/powerpoint/2010/main" val="3821351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ContextVue</a:t>
            </a:r>
            <a:r>
              <a:rPr lang="de-DE" dirty="0"/>
              <a:t> Server muss nicht zwangsläufig nur ein einziger Computer sein… </a:t>
            </a:r>
          </a:p>
          <a:p>
            <a:pPr marL="171450" indent="-171450">
              <a:buFont typeface="Arial" panose="020B0604020202020204" pitchFamily="34" charset="0"/>
              <a:buChar char="•"/>
            </a:pPr>
            <a:r>
              <a:rPr lang="de-DE" dirty="0"/>
              <a:t>Kann auch hochskaliert werden…</a:t>
            </a:r>
          </a:p>
          <a:p>
            <a:pPr marL="171450" indent="-171450">
              <a:buFont typeface="Arial" panose="020B0604020202020204" pitchFamily="34" charset="0"/>
              <a:buChar char="•"/>
            </a:pPr>
            <a:r>
              <a:rPr lang="de-DE" dirty="0"/>
              <a:t>Insbesondere ist es sinnvoll den </a:t>
            </a:r>
            <a:r>
              <a:rPr lang="de-DE" dirty="0" err="1"/>
              <a:t>WebServer</a:t>
            </a:r>
            <a:r>
              <a:rPr lang="de-DE" dirty="0"/>
              <a:t>-Layer vom eigentlichen </a:t>
            </a:r>
            <a:r>
              <a:rPr lang="de-DE" dirty="0" err="1"/>
              <a:t>ContextVue</a:t>
            </a:r>
            <a:r>
              <a:rPr lang="de-DE" dirty="0"/>
              <a:t>-Server zu trennen…</a:t>
            </a:r>
          </a:p>
        </p:txBody>
      </p:sp>
      <p:sp>
        <p:nvSpPr>
          <p:cNvPr id="4" name="Foliennummernplatzhalter 3"/>
          <p:cNvSpPr>
            <a:spLocks noGrp="1"/>
          </p:cNvSpPr>
          <p:nvPr>
            <p:ph type="sldNum" sz="quarter" idx="10"/>
          </p:nvPr>
        </p:nvSpPr>
        <p:spPr/>
        <p:txBody>
          <a:bodyPr/>
          <a:lstStyle/>
          <a:p>
            <a:fld id="{CCC878A9-1046-4897-A597-8B29B9B17836}" type="slidenum">
              <a:rPr lang="de-DE" smtClean="0"/>
              <a:t>7</a:t>
            </a:fld>
            <a:endParaRPr lang="de-DE"/>
          </a:p>
        </p:txBody>
      </p:sp>
    </p:spTree>
    <p:extLst>
      <p:ext uri="{BB962C8B-B14F-4D97-AF65-F5344CB8AC3E}">
        <p14:creationId xmlns:p14="http://schemas.microsoft.com/office/powerpoint/2010/main" val="3718430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96E152-7E8B-4A12-AC61-21C266545B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66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type: MV (power measurement, temperature, PD), LV (measures, conditions), environment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96E152-7E8B-4A12-AC61-21C266545B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1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96E152-7E8B-4A12-AC61-21C266545B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911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For </a:t>
            </a:r>
            <a:r>
              <a:rPr lang="en-US" sz="1200" u="none" kern="1200" dirty="0" err="1">
                <a:solidFill>
                  <a:schemeClr val="tx1"/>
                </a:solidFill>
                <a:effectLst/>
                <a:latin typeface="+mn-lt"/>
                <a:ea typeface="+mn-ea"/>
                <a:cs typeface="+mn-cs"/>
              </a:rPr>
              <a:t>Locamation</a:t>
            </a:r>
            <a:r>
              <a:rPr lang="en-US" sz="1200" u="none" kern="1200" dirty="0">
                <a:solidFill>
                  <a:schemeClr val="tx1"/>
                </a:solidFill>
                <a:effectLst/>
                <a:latin typeface="+mn-lt"/>
                <a:ea typeface="+mn-ea"/>
                <a:cs typeface="+mn-cs"/>
              </a:rPr>
              <a:t> and </a:t>
            </a:r>
            <a:r>
              <a:rPr lang="en-US" sz="1200" u="none" kern="1200" dirty="0" err="1">
                <a:solidFill>
                  <a:schemeClr val="tx1"/>
                </a:solidFill>
                <a:effectLst/>
                <a:latin typeface="+mn-lt"/>
                <a:ea typeface="+mn-ea"/>
                <a:cs typeface="+mn-cs"/>
              </a:rPr>
              <a:t>ChunJiangyuan</a:t>
            </a:r>
            <a:r>
              <a:rPr lang="en-US" sz="1200" u="none" kern="1200" dirty="0">
                <a:solidFill>
                  <a:schemeClr val="tx1"/>
                </a:solidFill>
                <a:effectLst/>
                <a:latin typeface="+mn-lt"/>
                <a:ea typeface="+mn-ea"/>
                <a:cs typeface="+mn-cs"/>
              </a:rPr>
              <a:t> project, it is still ongoing, but we have this time a full version of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with all functionalities (trends, alarm, messenger). So far, the feedbacks are: </a:t>
            </a:r>
            <a:endParaRPr lang="en-US" sz="1400" u="none" kern="1200" dirty="0">
              <a:solidFill>
                <a:schemeClr val="tx1"/>
              </a:solidFill>
              <a:effectLst/>
              <a:latin typeface="+mn-lt"/>
              <a:ea typeface="+mn-ea"/>
              <a:cs typeface="+mn-cs"/>
            </a:endParaRPr>
          </a:p>
          <a:p>
            <a:pPr lvl="0"/>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People don’t care about the certificate. It’s hard to explain and get them to understand why we they need to buy one. We just say that’s the government request and we are only compliant where others are not.</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We have an issue with the trends so far, because they are limited to 8 only (but they are working on displaying 16 trends right now). Another issue is the rendering of the trends that are not customizable like in PcVue (can’t chose the color, can’t chose the type of lines, etc.).</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The biggest issue is that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so far is a closed system. For instance, we can’t interface it with </a:t>
            </a:r>
            <a:endParaRPr lang="en-US" sz="1400" u="none" kern="1200" dirty="0">
              <a:solidFill>
                <a:schemeClr val="tx1"/>
              </a:solidFill>
              <a:effectLst/>
              <a:latin typeface="+mn-lt"/>
              <a:ea typeface="+mn-ea"/>
              <a:cs typeface="+mn-cs"/>
            </a:endParaRPr>
          </a:p>
          <a:p>
            <a:pPr lvl="1"/>
            <a:r>
              <a:rPr lang="en-US" sz="1200" u="none" kern="1200" dirty="0">
                <a:solidFill>
                  <a:schemeClr val="tx1"/>
                </a:solidFill>
                <a:effectLst/>
                <a:latin typeface="+mn-lt"/>
                <a:ea typeface="+mn-ea"/>
                <a:cs typeface="+mn-cs"/>
              </a:rPr>
              <a:t>the work order of a CMMS, an ERP, etc. I have raised this request to the dev and was told it is possible to update the API to at least be able to call the webpage of a CMMS regarding a specific device number and job order, and automatically log in but… it’s not planned so far in this version. That is </a:t>
            </a:r>
            <a:r>
              <a:rPr lang="en-US" sz="1200" b="1" u="none" kern="1200" dirty="0">
                <a:solidFill>
                  <a:schemeClr val="tx1"/>
                </a:solidFill>
                <a:effectLst/>
                <a:latin typeface="+mn-lt"/>
                <a:ea typeface="+mn-ea"/>
                <a:cs typeface="+mn-cs"/>
              </a:rPr>
              <a:t>a huge drawback for us</a:t>
            </a:r>
            <a:r>
              <a:rPr lang="en-US" sz="1200" u="none" kern="1200" dirty="0">
                <a:solidFill>
                  <a:schemeClr val="tx1"/>
                </a:solidFill>
                <a:effectLst/>
                <a:latin typeface="+mn-lt"/>
                <a:ea typeface="+mn-ea"/>
                <a:cs typeface="+mn-cs"/>
              </a:rPr>
              <a:t> as all our customers ask for integration with work order management.</a:t>
            </a:r>
            <a:endParaRPr lang="en-US" sz="1400" u="none" kern="1200" dirty="0">
              <a:solidFill>
                <a:schemeClr val="tx1"/>
              </a:solidFill>
              <a:effectLst/>
              <a:latin typeface="+mn-lt"/>
              <a:ea typeface="+mn-ea"/>
              <a:cs typeface="+mn-cs"/>
            </a:endParaRPr>
          </a:p>
          <a:p>
            <a:pPr lvl="1"/>
            <a:r>
              <a:rPr lang="en-US" sz="1200" u="none" kern="1200" dirty="0">
                <a:solidFill>
                  <a:schemeClr val="tx1"/>
                </a:solidFill>
                <a:effectLst/>
                <a:latin typeface="+mn-lt"/>
                <a:ea typeface="+mn-ea"/>
                <a:cs typeface="+mn-cs"/>
              </a:rPr>
              <a:t>An indoor navigation system. Some customers asked us to provide indoor navigation which many other dedicated software can do. The easiest thing would be to interface with them.</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Another issue is that we have not built anything solid to support some analytics on the server side. If you want to display how many times someone went to a site in a month, you have to script a lot. Or if you want to search for all the intervention of user X at this location Y for one specific date, you can’t do it in PcVue (we just have the log viewer).</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Although the messenger function s a great hit, there’s a huge issue in that it can’t be displayed on the web. I’ve discussed with Anton and actually, all the messages are saved in </a:t>
            </a:r>
            <a:r>
              <a:rPr lang="en-US" sz="1200" u="none" kern="1200" dirty="0" err="1">
                <a:solidFill>
                  <a:schemeClr val="tx1"/>
                </a:solidFill>
                <a:effectLst/>
                <a:latin typeface="+mn-lt"/>
                <a:ea typeface="+mn-ea"/>
                <a:cs typeface="+mn-cs"/>
              </a:rPr>
              <a:t>sdf</a:t>
            </a:r>
            <a:r>
              <a:rPr lang="en-US" sz="1200" u="none" kern="1200" dirty="0">
                <a:solidFill>
                  <a:schemeClr val="tx1"/>
                </a:solidFill>
                <a:effectLst/>
                <a:latin typeface="+mn-lt"/>
                <a:ea typeface="+mn-ea"/>
                <a:cs typeface="+mn-cs"/>
              </a:rPr>
              <a:t> format (a compact SQL file format) and we can access all those data by REST. I’m meeting with a company this Friday to discuss if they can build a web messenger using an existing framework, and use our API. Our customer absolutely needs it on their web portal.</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The last but not the least, we can’t display some static information without building a dedicated HMI. We can’t display for instance a list of equipment data (reference number, manufacturing date, name of manufacturer) directly in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interface, we need to display a </a:t>
            </a:r>
            <a:r>
              <a:rPr lang="en-US" sz="1200" u="none" kern="1200" dirty="0" err="1">
                <a:solidFill>
                  <a:schemeClr val="tx1"/>
                </a:solidFill>
                <a:effectLst/>
                <a:latin typeface="+mn-lt"/>
                <a:ea typeface="+mn-ea"/>
                <a:cs typeface="+mn-cs"/>
              </a:rPr>
              <a:t>webvue</a:t>
            </a:r>
            <a:r>
              <a:rPr lang="en-US" sz="1200" u="none" kern="1200" dirty="0">
                <a:solidFill>
                  <a:schemeClr val="tx1"/>
                </a:solidFill>
                <a:effectLst/>
                <a:latin typeface="+mn-lt"/>
                <a:ea typeface="+mn-ea"/>
                <a:cs typeface="+mn-cs"/>
              </a:rPr>
              <a:t> mimic, which is very bad when the manufacturer already puts his data on his NFC…. ☹ </a:t>
            </a:r>
            <a:endParaRPr lang="en-US" sz="1400" u="none" kern="1200" dirty="0">
              <a:solidFill>
                <a:schemeClr val="tx1"/>
              </a:solidFill>
              <a:effectLst/>
              <a:latin typeface="+mn-lt"/>
              <a:ea typeface="+mn-ea"/>
              <a:cs typeface="+mn-cs"/>
            </a:endParaRPr>
          </a:p>
          <a:p>
            <a:endParaRPr lang="en-US"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96E152-7E8B-4A12-AC61-21C266545B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415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For </a:t>
            </a:r>
            <a:r>
              <a:rPr lang="en-US" sz="1200" u="none" kern="1200" dirty="0" err="1">
                <a:solidFill>
                  <a:schemeClr val="tx1"/>
                </a:solidFill>
                <a:effectLst/>
                <a:latin typeface="+mn-lt"/>
                <a:ea typeface="+mn-ea"/>
                <a:cs typeface="+mn-cs"/>
              </a:rPr>
              <a:t>Locamation</a:t>
            </a:r>
            <a:r>
              <a:rPr lang="en-US" sz="1200" u="none" kern="1200" dirty="0">
                <a:solidFill>
                  <a:schemeClr val="tx1"/>
                </a:solidFill>
                <a:effectLst/>
                <a:latin typeface="+mn-lt"/>
                <a:ea typeface="+mn-ea"/>
                <a:cs typeface="+mn-cs"/>
              </a:rPr>
              <a:t> and </a:t>
            </a:r>
            <a:r>
              <a:rPr lang="en-US" sz="1200" u="none" kern="1200" dirty="0" err="1">
                <a:solidFill>
                  <a:schemeClr val="tx1"/>
                </a:solidFill>
                <a:effectLst/>
                <a:latin typeface="+mn-lt"/>
                <a:ea typeface="+mn-ea"/>
                <a:cs typeface="+mn-cs"/>
              </a:rPr>
              <a:t>ChunJiangyuan</a:t>
            </a:r>
            <a:r>
              <a:rPr lang="en-US" sz="1200" u="none" kern="1200" dirty="0">
                <a:solidFill>
                  <a:schemeClr val="tx1"/>
                </a:solidFill>
                <a:effectLst/>
                <a:latin typeface="+mn-lt"/>
                <a:ea typeface="+mn-ea"/>
                <a:cs typeface="+mn-cs"/>
              </a:rPr>
              <a:t> project, it is still ongoing, but we have this time a full version of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with all functionalities (trends, alarm, messenger). So far, the feedbacks are: </a:t>
            </a:r>
            <a:endParaRPr lang="en-US" sz="1400" u="none" kern="1200" dirty="0">
              <a:solidFill>
                <a:schemeClr val="tx1"/>
              </a:solidFill>
              <a:effectLst/>
              <a:latin typeface="+mn-lt"/>
              <a:ea typeface="+mn-ea"/>
              <a:cs typeface="+mn-cs"/>
            </a:endParaRPr>
          </a:p>
          <a:p>
            <a:pPr lvl="0"/>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We have an issue with the trends so far, because they are limited to 8 only (but they are working on displaying 16 trends right now). Another issue is the rendering of the trends that are not customizable like in PcVue (can’t chose the color, can’t chose the type of lines, etc.).</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The biggest issue is that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so far is a closed system. For instance, we can’t interface it with </a:t>
            </a:r>
            <a:endParaRPr lang="en-US" sz="1400" u="none" kern="1200" dirty="0">
              <a:solidFill>
                <a:schemeClr val="tx1"/>
              </a:solidFill>
              <a:effectLst/>
              <a:latin typeface="+mn-lt"/>
              <a:ea typeface="+mn-ea"/>
              <a:cs typeface="+mn-cs"/>
            </a:endParaRPr>
          </a:p>
          <a:p>
            <a:pPr lvl="1"/>
            <a:r>
              <a:rPr lang="en-US" sz="1200" u="none" kern="1200" dirty="0">
                <a:solidFill>
                  <a:schemeClr val="tx1"/>
                </a:solidFill>
                <a:effectLst/>
                <a:latin typeface="+mn-lt"/>
                <a:ea typeface="+mn-ea"/>
                <a:cs typeface="+mn-cs"/>
              </a:rPr>
              <a:t>the work order of a CMMS, an ERP, etc. I have raised this request to the dev and was told it is possible to update the API to at least be able to call the webpage of a CMMS regarding a specific device number and job order, and automatically log in but… it’s not planned so far in this version. That is </a:t>
            </a:r>
            <a:r>
              <a:rPr lang="en-US" sz="1200" b="1" u="none" kern="1200" dirty="0">
                <a:solidFill>
                  <a:schemeClr val="tx1"/>
                </a:solidFill>
                <a:effectLst/>
                <a:latin typeface="+mn-lt"/>
                <a:ea typeface="+mn-ea"/>
                <a:cs typeface="+mn-cs"/>
              </a:rPr>
              <a:t>a huge drawback for us</a:t>
            </a:r>
            <a:r>
              <a:rPr lang="en-US" sz="1200" u="none" kern="1200" dirty="0">
                <a:solidFill>
                  <a:schemeClr val="tx1"/>
                </a:solidFill>
                <a:effectLst/>
                <a:latin typeface="+mn-lt"/>
                <a:ea typeface="+mn-ea"/>
                <a:cs typeface="+mn-cs"/>
              </a:rPr>
              <a:t> as all our customers ask for integration with work order management.</a:t>
            </a:r>
            <a:endParaRPr lang="en-US" sz="1400" u="none" kern="1200" dirty="0">
              <a:solidFill>
                <a:schemeClr val="tx1"/>
              </a:solidFill>
              <a:effectLst/>
              <a:latin typeface="+mn-lt"/>
              <a:ea typeface="+mn-ea"/>
              <a:cs typeface="+mn-cs"/>
            </a:endParaRPr>
          </a:p>
          <a:p>
            <a:pPr lvl="1"/>
            <a:r>
              <a:rPr lang="en-US" sz="1200" u="none" kern="1200" dirty="0">
                <a:solidFill>
                  <a:schemeClr val="tx1"/>
                </a:solidFill>
                <a:effectLst/>
                <a:latin typeface="+mn-lt"/>
                <a:ea typeface="+mn-ea"/>
                <a:cs typeface="+mn-cs"/>
              </a:rPr>
              <a:t>An indoor navigation system. Some customers asked us to provide indoor navigation which many other dedicated software can do. The easiest thing would be to interface with them.</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Another issue is that we have not built anything solid to support some analytics on the server side. If you want to display how many times someone went to a site in a month, you have to script a lot. Or if you want to search for all the intervention of user X at this location Y for one specific date, you can’t do it in PcVue (we just have the log viewer).</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Although the messenger function s a great hit, there’s a huge issue in that it can’t be displayed on the web. I’ve discussed with Anton and actually, all the messages are saved in </a:t>
            </a:r>
            <a:r>
              <a:rPr lang="en-US" sz="1200" u="none" kern="1200" dirty="0" err="1">
                <a:solidFill>
                  <a:schemeClr val="tx1"/>
                </a:solidFill>
                <a:effectLst/>
                <a:latin typeface="+mn-lt"/>
                <a:ea typeface="+mn-ea"/>
                <a:cs typeface="+mn-cs"/>
              </a:rPr>
              <a:t>sdf</a:t>
            </a:r>
            <a:r>
              <a:rPr lang="en-US" sz="1200" u="none" kern="1200" dirty="0">
                <a:solidFill>
                  <a:schemeClr val="tx1"/>
                </a:solidFill>
                <a:effectLst/>
                <a:latin typeface="+mn-lt"/>
                <a:ea typeface="+mn-ea"/>
                <a:cs typeface="+mn-cs"/>
              </a:rPr>
              <a:t> format (a compact SQL file format) and we can access all those data by REST. I’m meeting with a company this Friday to discuss if they can build a web messenger using an existing framework, and use our API. Our customer absolutely needs it on their web portal.</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The last but not the least, we can’t display some static information without building a dedicated HMI. We can’t display for instance a list of equipment data (reference number, manufacturing date, name of manufacturer) directly in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interface, we need to display a </a:t>
            </a:r>
            <a:r>
              <a:rPr lang="en-US" sz="1200" u="none" kern="1200" dirty="0" err="1">
                <a:solidFill>
                  <a:schemeClr val="tx1"/>
                </a:solidFill>
                <a:effectLst/>
                <a:latin typeface="+mn-lt"/>
                <a:ea typeface="+mn-ea"/>
                <a:cs typeface="+mn-cs"/>
              </a:rPr>
              <a:t>webvue</a:t>
            </a:r>
            <a:r>
              <a:rPr lang="en-US" sz="1200" u="none" kern="1200" dirty="0">
                <a:solidFill>
                  <a:schemeClr val="tx1"/>
                </a:solidFill>
                <a:effectLst/>
                <a:latin typeface="+mn-lt"/>
                <a:ea typeface="+mn-ea"/>
                <a:cs typeface="+mn-cs"/>
              </a:rPr>
              <a:t> mimic, which is very bad when the manufacturer already puts his data on his NFC…. ☹ </a:t>
            </a:r>
            <a:endParaRPr lang="en-US" sz="1400" u="none" kern="1200" dirty="0">
              <a:solidFill>
                <a:schemeClr val="tx1"/>
              </a:solidFill>
              <a:effectLst/>
              <a:latin typeface="+mn-lt"/>
              <a:ea typeface="+mn-ea"/>
              <a:cs typeface="+mn-cs"/>
            </a:endParaRPr>
          </a:p>
          <a:p>
            <a:endParaRPr lang="en-US"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96E152-7E8B-4A12-AC61-21C266545B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319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For </a:t>
            </a:r>
            <a:r>
              <a:rPr lang="en-US" sz="1200" u="none" kern="1200" dirty="0" err="1">
                <a:solidFill>
                  <a:schemeClr val="tx1"/>
                </a:solidFill>
                <a:effectLst/>
                <a:latin typeface="+mn-lt"/>
                <a:ea typeface="+mn-ea"/>
                <a:cs typeface="+mn-cs"/>
              </a:rPr>
              <a:t>Locamation</a:t>
            </a:r>
            <a:r>
              <a:rPr lang="en-US" sz="1200" u="none" kern="1200" dirty="0">
                <a:solidFill>
                  <a:schemeClr val="tx1"/>
                </a:solidFill>
                <a:effectLst/>
                <a:latin typeface="+mn-lt"/>
                <a:ea typeface="+mn-ea"/>
                <a:cs typeface="+mn-cs"/>
              </a:rPr>
              <a:t> and </a:t>
            </a:r>
            <a:r>
              <a:rPr lang="en-US" sz="1200" u="none" kern="1200" dirty="0" err="1">
                <a:solidFill>
                  <a:schemeClr val="tx1"/>
                </a:solidFill>
                <a:effectLst/>
                <a:latin typeface="+mn-lt"/>
                <a:ea typeface="+mn-ea"/>
                <a:cs typeface="+mn-cs"/>
              </a:rPr>
              <a:t>ChunJiangyuan</a:t>
            </a:r>
            <a:r>
              <a:rPr lang="en-US" sz="1200" u="none" kern="1200" dirty="0">
                <a:solidFill>
                  <a:schemeClr val="tx1"/>
                </a:solidFill>
                <a:effectLst/>
                <a:latin typeface="+mn-lt"/>
                <a:ea typeface="+mn-ea"/>
                <a:cs typeface="+mn-cs"/>
              </a:rPr>
              <a:t> project, it is still ongoing, but we have this time a full version of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with all functionalities (trends, alarm, messenger). So far, the feedbacks are: </a:t>
            </a:r>
            <a:endParaRPr lang="en-US" sz="1400" u="none" kern="1200" dirty="0">
              <a:solidFill>
                <a:schemeClr val="tx1"/>
              </a:solidFill>
              <a:effectLst/>
              <a:latin typeface="+mn-lt"/>
              <a:ea typeface="+mn-ea"/>
              <a:cs typeface="+mn-cs"/>
            </a:endParaRPr>
          </a:p>
          <a:p>
            <a:pPr lvl="0"/>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We have an issue with the trends so far, because they are limited to 8 only (but they are working on displaying 16 trends right now). Another issue is the rendering of the trends that are not customizable like in PcVue (can’t chose the color, can’t chose the type of lines, etc.).</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The biggest issue is that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so far is a closed system. For instance, we can’t interface it with </a:t>
            </a:r>
            <a:endParaRPr lang="en-US" sz="1400" u="none" kern="1200" dirty="0">
              <a:solidFill>
                <a:schemeClr val="tx1"/>
              </a:solidFill>
              <a:effectLst/>
              <a:latin typeface="+mn-lt"/>
              <a:ea typeface="+mn-ea"/>
              <a:cs typeface="+mn-cs"/>
            </a:endParaRPr>
          </a:p>
          <a:p>
            <a:pPr lvl="1"/>
            <a:r>
              <a:rPr lang="en-US" sz="1200" u="none" kern="1200" dirty="0">
                <a:solidFill>
                  <a:schemeClr val="tx1"/>
                </a:solidFill>
                <a:effectLst/>
                <a:latin typeface="+mn-lt"/>
                <a:ea typeface="+mn-ea"/>
                <a:cs typeface="+mn-cs"/>
              </a:rPr>
              <a:t>the work order of a CMMS, an ERP, etc. I have raised this request to the dev and was told it is possible to update the API to at least be able to call the webpage of a CMMS regarding a specific device number and job order, and automatically log in but… it’s not planned so far in this version. That is </a:t>
            </a:r>
            <a:r>
              <a:rPr lang="en-US" sz="1200" b="1" u="none" kern="1200" dirty="0">
                <a:solidFill>
                  <a:schemeClr val="tx1"/>
                </a:solidFill>
                <a:effectLst/>
                <a:latin typeface="+mn-lt"/>
                <a:ea typeface="+mn-ea"/>
                <a:cs typeface="+mn-cs"/>
              </a:rPr>
              <a:t>a huge drawback for us</a:t>
            </a:r>
            <a:r>
              <a:rPr lang="en-US" sz="1200" u="none" kern="1200" dirty="0">
                <a:solidFill>
                  <a:schemeClr val="tx1"/>
                </a:solidFill>
                <a:effectLst/>
                <a:latin typeface="+mn-lt"/>
                <a:ea typeface="+mn-ea"/>
                <a:cs typeface="+mn-cs"/>
              </a:rPr>
              <a:t> as all our customers ask for integration with work order management.</a:t>
            </a:r>
            <a:endParaRPr lang="en-US" sz="1400" u="none" kern="1200" dirty="0">
              <a:solidFill>
                <a:schemeClr val="tx1"/>
              </a:solidFill>
              <a:effectLst/>
              <a:latin typeface="+mn-lt"/>
              <a:ea typeface="+mn-ea"/>
              <a:cs typeface="+mn-cs"/>
            </a:endParaRPr>
          </a:p>
          <a:p>
            <a:pPr lvl="1"/>
            <a:r>
              <a:rPr lang="en-US" sz="1200" u="none" kern="1200" dirty="0">
                <a:solidFill>
                  <a:schemeClr val="tx1"/>
                </a:solidFill>
                <a:effectLst/>
                <a:latin typeface="+mn-lt"/>
                <a:ea typeface="+mn-ea"/>
                <a:cs typeface="+mn-cs"/>
              </a:rPr>
              <a:t>An indoor navigation system. Some customers asked us to provide indoor navigation which many other dedicated software can do. The easiest thing would be to interface with them.</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Another issue is that we have not built anything solid to support some analytics on the server side. If you want to display how many times someone went to a site in a month, you have to script a lot. Or if you want to search for all the intervention of user X at this location Y for one specific date, you can’t do it in PcVue (we just have the log viewer).</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Although the messenger function s a great hit, there’s a huge issue in that it can’t be displayed on the web. I’ve discussed with Anton and actually, all the messages are saved in </a:t>
            </a:r>
            <a:r>
              <a:rPr lang="en-US" sz="1200" u="none" kern="1200" dirty="0" err="1">
                <a:solidFill>
                  <a:schemeClr val="tx1"/>
                </a:solidFill>
                <a:effectLst/>
                <a:latin typeface="+mn-lt"/>
                <a:ea typeface="+mn-ea"/>
                <a:cs typeface="+mn-cs"/>
              </a:rPr>
              <a:t>sdf</a:t>
            </a:r>
            <a:r>
              <a:rPr lang="en-US" sz="1200" u="none" kern="1200" dirty="0">
                <a:solidFill>
                  <a:schemeClr val="tx1"/>
                </a:solidFill>
                <a:effectLst/>
                <a:latin typeface="+mn-lt"/>
                <a:ea typeface="+mn-ea"/>
                <a:cs typeface="+mn-cs"/>
              </a:rPr>
              <a:t> format (a compact SQL file format) and we can access all those data by REST. I’m meeting with a company this Friday to discuss if they can build a web messenger using an existing framework, and use our API. Our customer absolutely needs it on their web portal.</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The last but not the least, we can’t display some static information without building a dedicated HMI. We can’t display for instance a list of equipment data (reference number, manufacturing date, name of manufacturer) directly in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interface, we need to display a </a:t>
            </a:r>
            <a:r>
              <a:rPr lang="en-US" sz="1200" u="none" kern="1200" dirty="0" err="1">
                <a:solidFill>
                  <a:schemeClr val="tx1"/>
                </a:solidFill>
                <a:effectLst/>
                <a:latin typeface="+mn-lt"/>
                <a:ea typeface="+mn-ea"/>
                <a:cs typeface="+mn-cs"/>
              </a:rPr>
              <a:t>webvue</a:t>
            </a:r>
            <a:r>
              <a:rPr lang="en-US" sz="1200" u="none" kern="1200" dirty="0">
                <a:solidFill>
                  <a:schemeClr val="tx1"/>
                </a:solidFill>
                <a:effectLst/>
                <a:latin typeface="+mn-lt"/>
                <a:ea typeface="+mn-ea"/>
                <a:cs typeface="+mn-cs"/>
              </a:rPr>
              <a:t> mimic, which is very bad when the manufacturer already puts his data on his NFC…. ☹ </a:t>
            </a:r>
            <a:endParaRPr lang="en-US" sz="1400" u="none" kern="1200" dirty="0">
              <a:solidFill>
                <a:schemeClr val="tx1"/>
              </a:solidFill>
              <a:effectLst/>
              <a:latin typeface="+mn-lt"/>
              <a:ea typeface="+mn-ea"/>
              <a:cs typeface="+mn-cs"/>
            </a:endParaRPr>
          </a:p>
          <a:p>
            <a:endParaRPr lang="en-US"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96E152-7E8B-4A12-AC61-21C266545B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165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For </a:t>
            </a:r>
            <a:r>
              <a:rPr lang="en-US" sz="1200" u="none" kern="1200" dirty="0" err="1">
                <a:solidFill>
                  <a:schemeClr val="tx1"/>
                </a:solidFill>
                <a:effectLst/>
                <a:latin typeface="+mn-lt"/>
                <a:ea typeface="+mn-ea"/>
                <a:cs typeface="+mn-cs"/>
              </a:rPr>
              <a:t>Locamation</a:t>
            </a:r>
            <a:r>
              <a:rPr lang="en-US" sz="1200" u="none" kern="1200" dirty="0">
                <a:solidFill>
                  <a:schemeClr val="tx1"/>
                </a:solidFill>
                <a:effectLst/>
                <a:latin typeface="+mn-lt"/>
                <a:ea typeface="+mn-ea"/>
                <a:cs typeface="+mn-cs"/>
              </a:rPr>
              <a:t> and </a:t>
            </a:r>
            <a:r>
              <a:rPr lang="en-US" sz="1200" u="none" kern="1200" dirty="0" err="1">
                <a:solidFill>
                  <a:schemeClr val="tx1"/>
                </a:solidFill>
                <a:effectLst/>
                <a:latin typeface="+mn-lt"/>
                <a:ea typeface="+mn-ea"/>
                <a:cs typeface="+mn-cs"/>
              </a:rPr>
              <a:t>ChunJiangyuan</a:t>
            </a:r>
            <a:r>
              <a:rPr lang="en-US" sz="1200" u="none" kern="1200" dirty="0">
                <a:solidFill>
                  <a:schemeClr val="tx1"/>
                </a:solidFill>
                <a:effectLst/>
                <a:latin typeface="+mn-lt"/>
                <a:ea typeface="+mn-ea"/>
                <a:cs typeface="+mn-cs"/>
              </a:rPr>
              <a:t> project, it is still ongoing, but we have this time a full version of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with all functionalities (trends, alarm, messenger). So far, the feedbacks are: </a:t>
            </a:r>
            <a:endParaRPr lang="en-US" sz="1400" u="none" kern="1200" dirty="0">
              <a:solidFill>
                <a:schemeClr val="tx1"/>
              </a:solidFill>
              <a:effectLst/>
              <a:latin typeface="+mn-lt"/>
              <a:ea typeface="+mn-ea"/>
              <a:cs typeface="+mn-cs"/>
            </a:endParaRPr>
          </a:p>
          <a:p>
            <a:pPr lvl="0"/>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We have an issue with the trends so far, because they are limited to 8 only (but they are working on displaying 16 trends right now). Another issue is the rendering of the trends that are not customizable like in PcVue (can’t chose the color, can’t chose the type of lines, etc.).</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The biggest issue is that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so far is a closed system. For instance, we can’t interface it with </a:t>
            </a:r>
            <a:endParaRPr lang="en-US" sz="1400" u="none" kern="1200" dirty="0">
              <a:solidFill>
                <a:schemeClr val="tx1"/>
              </a:solidFill>
              <a:effectLst/>
              <a:latin typeface="+mn-lt"/>
              <a:ea typeface="+mn-ea"/>
              <a:cs typeface="+mn-cs"/>
            </a:endParaRPr>
          </a:p>
          <a:p>
            <a:pPr lvl="1"/>
            <a:r>
              <a:rPr lang="en-US" sz="1200" u="none" kern="1200" dirty="0">
                <a:solidFill>
                  <a:schemeClr val="tx1"/>
                </a:solidFill>
                <a:effectLst/>
                <a:latin typeface="+mn-lt"/>
                <a:ea typeface="+mn-ea"/>
                <a:cs typeface="+mn-cs"/>
              </a:rPr>
              <a:t>the work order of a CMMS, an ERP, etc. I have raised this request to the dev and was told it is possible to update the API to at least be able to call the webpage of a CMMS regarding a specific device number and job order, and automatically log in but… it’s not planned so far in this version. That is </a:t>
            </a:r>
            <a:r>
              <a:rPr lang="en-US" sz="1200" b="1" u="none" kern="1200" dirty="0">
                <a:solidFill>
                  <a:schemeClr val="tx1"/>
                </a:solidFill>
                <a:effectLst/>
                <a:latin typeface="+mn-lt"/>
                <a:ea typeface="+mn-ea"/>
                <a:cs typeface="+mn-cs"/>
              </a:rPr>
              <a:t>a huge drawback for us</a:t>
            </a:r>
            <a:r>
              <a:rPr lang="en-US" sz="1200" u="none" kern="1200" dirty="0">
                <a:solidFill>
                  <a:schemeClr val="tx1"/>
                </a:solidFill>
                <a:effectLst/>
                <a:latin typeface="+mn-lt"/>
                <a:ea typeface="+mn-ea"/>
                <a:cs typeface="+mn-cs"/>
              </a:rPr>
              <a:t> as all our customers ask for integration with work order management.</a:t>
            </a:r>
            <a:endParaRPr lang="en-US" sz="1400" u="none" kern="1200" dirty="0">
              <a:solidFill>
                <a:schemeClr val="tx1"/>
              </a:solidFill>
              <a:effectLst/>
              <a:latin typeface="+mn-lt"/>
              <a:ea typeface="+mn-ea"/>
              <a:cs typeface="+mn-cs"/>
            </a:endParaRPr>
          </a:p>
          <a:p>
            <a:pPr lvl="1"/>
            <a:r>
              <a:rPr lang="en-US" sz="1200" u="none" kern="1200" dirty="0">
                <a:solidFill>
                  <a:schemeClr val="tx1"/>
                </a:solidFill>
                <a:effectLst/>
                <a:latin typeface="+mn-lt"/>
                <a:ea typeface="+mn-ea"/>
                <a:cs typeface="+mn-cs"/>
              </a:rPr>
              <a:t>An indoor navigation system. Some customers asked us to provide indoor navigation which many other dedicated software can do. The easiest thing would be to interface with them.</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Another issue is that we have not built anything solid to support some analytics on the server side. If you want to display how many times someone went to a site in a month, you have to script a lot. Or if you want to search for all the intervention of user X at this location Y for one specific date, you can’t do it in PcVue (we just have the log viewer).</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Although the messenger function s a great hit, there’s a huge issue in that it can’t be displayed on the web. I’ve discussed with Anton and actually, all the messages are saved in </a:t>
            </a:r>
            <a:r>
              <a:rPr lang="en-US" sz="1200" u="none" kern="1200" dirty="0" err="1">
                <a:solidFill>
                  <a:schemeClr val="tx1"/>
                </a:solidFill>
                <a:effectLst/>
                <a:latin typeface="+mn-lt"/>
                <a:ea typeface="+mn-ea"/>
                <a:cs typeface="+mn-cs"/>
              </a:rPr>
              <a:t>sdf</a:t>
            </a:r>
            <a:r>
              <a:rPr lang="en-US" sz="1200" u="none" kern="1200" dirty="0">
                <a:solidFill>
                  <a:schemeClr val="tx1"/>
                </a:solidFill>
                <a:effectLst/>
                <a:latin typeface="+mn-lt"/>
                <a:ea typeface="+mn-ea"/>
                <a:cs typeface="+mn-cs"/>
              </a:rPr>
              <a:t> format (a compact SQL file format) and we can access all those data by REST. I’m meeting with a company this Friday to discuss if they can build a web messenger using an existing framework, and use our API. Our customer absolutely needs it on their web portal.</a:t>
            </a:r>
            <a:endParaRPr lang="en-US" sz="1400" u="none" kern="1200" dirty="0">
              <a:solidFill>
                <a:schemeClr val="tx1"/>
              </a:solidFill>
              <a:effectLst/>
              <a:latin typeface="+mn-lt"/>
              <a:ea typeface="+mn-ea"/>
              <a:cs typeface="+mn-cs"/>
            </a:endParaRPr>
          </a:p>
          <a:p>
            <a:pPr lvl="0"/>
            <a:r>
              <a:rPr lang="en-US" sz="1200" u="none" kern="1200" dirty="0">
                <a:solidFill>
                  <a:schemeClr val="tx1"/>
                </a:solidFill>
                <a:effectLst/>
                <a:latin typeface="+mn-lt"/>
                <a:ea typeface="+mn-ea"/>
                <a:cs typeface="+mn-cs"/>
              </a:rPr>
              <a:t>The last but not the least, we can’t display some static information without building a dedicated HMI. We can’t display for instance a list of equipment data (reference number, manufacturing date, name of manufacturer) directly in </a:t>
            </a:r>
            <a:r>
              <a:rPr lang="en-US" sz="1200" u="none" kern="1200" dirty="0" err="1">
                <a:solidFill>
                  <a:schemeClr val="tx1"/>
                </a:solidFill>
                <a:effectLst/>
                <a:latin typeface="+mn-lt"/>
                <a:ea typeface="+mn-ea"/>
                <a:cs typeface="+mn-cs"/>
              </a:rPr>
              <a:t>SnapVue</a:t>
            </a:r>
            <a:r>
              <a:rPr lang="en-US" sz="1200" u="none" kern="1200" dirty="0">
                <a:solidFill>
                  <a:schemeClr val="tx1"/>
                </a:solidFill>
                <a:effectLst/>
                <a:latin typeface="+mn-lt"/>
                <a:ea typeface="+mn-ea"/>
                <a:cs typeface="+mn-cs"/>
              </a:rPr>
              <a:t> interface, we need to display a </a:t>
            </a:r>
            <a:r>
              <a:rPr lang="en-US" sz="1200" u="none" kern="1200" dirty="0" err="1">
                <a:solidFill>
                  <a:schemeClr val="tx1"/>
                </a:solidFill>
                <a:effectLst/>
                <a:latin typeface="+mn-lt"/>
                <a:ea typeface="+mn-ea"/>
                <a:cs typeface="+mn-cs"/>
              </a:rPr>
              <a:t>webvue</a:t>
            </a:r>
            <a:r>
              <a:rPr lang="en-US" sz="1200" u="none" kern="1200" dirty="0">
                <a:solidFill>
                  <a:schemeClr val="tx1"/>
                </a:solidFill>
                <a:effectLst/>
                <a:latin typeface="+mn-lt"/>
                <a:ea typeface="+mn-ea"/>
                <a:cs typeface="+mn-cs"/>
              </a:rPr>
              <a:t> mimic, which is very bad when the manufacturer already puts his data on his NFC…. ☹ </a:t>
            </a:r>
            <a:endParaRPr lang="en-US" sz="1400" u="none" kern="1200" dirty="0">
              <a:solidFill>
                <a:schemeClr val="tx1"/>
              </a:solidFill>
              <a:effectLst/>
              <a:latin typeface="+mn-lt"/>
              <a:ea typeface="+mn-ea"/>
              <a:cs typeface="+mn-cs"/>
            </a:endParaRPr>
          </a:p>
          <a:p>
            <a:endParaRPr lang="en-US"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96E152-7E8B-4A12-AC61-21C266545B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247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hyperlink" Target="http://www.youtube.com/user/PcVueTutorials" TargetMode="External"/><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linkedin.com/groups/PcVue-Solutions-System-Integrators-OEMs-1831893?home=&amp;gid=1831893&amp;trk=anet_ug_hm"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p:cNvSpPr>
            <a:spLocks noGrp="1"/>
          </p:cNvSpPr>
          <p:nvPr>
            <p:ph type="dt" sz="half" idx="10"/>
          </p:nvPr>
        </p:nvSpPr>
        <p:spPr/>
        <p:txBody>
          <a:bodyPr/>
          <a:lstStyle/>
          <a:p>
            <a:fld id="{3927803D-4E2D-4C3C-8E24-7CC0CB141311}" type="datetimeFigureOut">
              <a:rPr lang="en-US" smtClean="0"/>
              <a:t>2/4/2021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086BD3A4-6E9A-485A-9CBE-A3146CFC95E1}" type="slidenum">
              <a:rPr lang="en-US" smtClean="0"/>
              <a:t>‹#›</a:t>
            </a:fld>
            <a:endParaRPr lang="en-US"/>
          </a:p>
        </p:txBody>
      </p:sp>
    </p:spTree>
    <p:extLst>
      <p:ext uri="{BB962C8B-B14F-4D97-AF65-F5344CB8AC3E}">
        <p14:creationId xmlns:p14="http://schemas.microsoft.com/office/powerpoint/2010/main" val="399035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3927803D-4E2D-4C3C-8E24-7CC0CB141311}" type="datetimeFigureOut">
              <a:rPr lang="en-US" smtClean="0"/>
              <a:t>2/4/2021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086BD3A4-6E9A-485A-9CBE-A3146CFC95E1}" type="slidenum">
              <a:rPr lang="en-US" smtClean="0"/>
              <a:t>‹#›</a:t>
            </a:fld>
            <a:endParaRPr lang="en-US"/>
          </a:p>
        </p:txBody>
      </p:sp>
    </p:spTree>
    <p:extLst>
      <p:ext uri="{BB962C8B-B14F-4D97-AF65-F5344CB8AC3E}">
        <p14:creationId xmlns:p14="http://schemas.microsoft.com/office/powerpoint/2010/main" val="23259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3927803D-4E2D-4C3C-8E24-7CC0CB141311}" type="datetimeFigureOut">
              <a:rPr lang="en-US" smtClean="0"/>
              <a:t>2/4/2021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086BD3A4-6E9A-485A-9CBE-A3146CFC95E1}" type="slidenum">
              <a:rPr lang="en-US" smtClean="0"/>
              <a:t>‹#›</a:t>
            </a:fld>
            <a:endParaRPr lang="en-US"/>
          </a:p>
        </p:txBody>
      </p:sp>
    </p:spTree>
    <p:extLst>
      <p:ext uri="{BB962C8B-B14F-4D97-AF65-F5344CB8AC3E}">
        <p14:creationId xmlns:p14="http://schemas.microsoft.com/office/powerpoint/2010/main" val="151923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sentation Titl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1" y="1122364"/>
            <a:ext cx="6372201" cy="3170733"/>
          </a:xfrm>
          <a:solidFill>
            <a:schemeClr val="bg1">
              <a:lumMod val="75000"/>
            </a:schemeClr>
          </a:solidFill>
          <a:ln>
            <a:noFill/>
          </a:ln>
        </p:spPr>
        <p:txBody>
          <a:bodyPr anchor="b">
            <a:normAutofit/>
          </a:bodyPr>
          <a:lstStyle>
            <a:lvl1pPr algn="ctr">
              <a:defRPr sz="6000">
                <a:solidFill>
                  <a:schemeClr val="bg1"/>
                </a:solidFill>
              </a:defRPr>
            </a:lvl1pPr>
          </a:lstStyle>
          <a:p>
            <a:r>
              <a:rPr lang="en-US" noProof="0" dirty="0"/>
              <a:t>Title</a:t>
            </a:r>
          </a:p>
        </p:txBody>
      </p:sp>
      <p:sp>
        <p:nvSpPr>
          <p:cNvPr id="3" name="Sous-titre 2"/>
          <p:cNvSpPr>
            <a:spLocks noGrp="1"/>
          </p:cNvSpPr>
          <p:nvPr>
            <p:ph type="subTitle" idx="1" hasCustomPrompt="1"/>
          </p:nvPr>
        </p:nvSpPr>
        <p:spPr>
          <a:xfrm>
            <a:off x="1524001" y="4437112"/>
            <a:ext cx="9144001" cy="820688"/>
          </a:xfrm>
          <a:solidFill>
            <a:schemeClr val="bg1">
              <a:lumMod val="95000"/>
            </a:schemeClr>
          </a:solidFill>
          <a:ln>
            <a:noFill/>
          </a:ln>
        </p:spPr>
        <p:txBody>
          <a:bodyPr/>
          <a:lstStyle>
            <a:lvl1pPr marL="0" indent="0" algn="ctr">
              <a:buNone/>
              <a:defRPr sz="2400">
                <a:solidFill>
                  <a:srgbClr val="E43027"/>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Sub-title</a:t>
            </a:r>
          </a:p>
        </p:txBody>
      </p:sp>
      <p:sp>
        <p:nvSpPr>
          <p:cNvPr id="8" name="Espace réservé pour une image  7"/>
          <p:cNvSpPr>
            <a:spLocks noGrp="1"/>
          </p:cNvSpPr>
          <p:nvPr>
            <p:ph type="pic" sz="quarter" idx="13"/>
          </p:nvPr>
        </p:nvSpPr>
        <p:spPr>
          <a:xfrm>
            <a:off x="7896201" y="1122363"/>
            <a:ext cx="2771800" cy="3170732"/>
          </a:xfrm>
        </p:spPr>
        <p:txBody>
          <a:bodyPr/>
          <a:lstStyle/>
          <a:p>
            <a:r>
              <a:rPr lang="fr-FR"/>
              <a:t>Cliquez sur l'icône pour ajouter une image</a:t>
            </a:r>
            <a:endParaRPr lang="en-US"/>
          </a:p>
        </p:txBody>
      </p:sp>
    </p:spTree>
    <p:extLst>
      <p:ext uri="{BB962C8B-B14F-4D97-AF65-F5344CB8AC3E}">
        <p14:creationId xmlns:p14="http://schemas.microsoft.com/office/powerpoint/2010/main" val="1469071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ubject - Compa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19337" y="891988"/>
            <a:ext cx="5568231" cy="5561348"/>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noProof="1" smtClean="0">
                <a:solidFill>
                  <a:schemeClr val="bg1">
                    <a:lumMod val="65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
        <p:nvSpPr>
          <p:cNvPr id="9"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en-US" noProof="0" dirty="0"/>
              <a:t>Subject</a:t>
            </a:r>
          </a:p>
        </p:txBody>
      </p:sp>
      <p:sp>
        <p:nvSpPr>
          <p:cNvPr id="10" name="Espace réservé pour une image  7"/>
          <p:cNvSpPr>
            <a:spLocks noGrp="1"/>
          </p:cNvSpPr>
          <p:nvPr>
            <p:ph type="pic" sz="quarter" idx="13"/>
          </p:nvPr>
        </p:nvSpPr>
        <p:spPr>
          <a:xfrm>
            <a:off x="10922957" y="115658"/>
            <a:ext cx="1269043" cy="703263"/>
          </a:xfrm>
        </p:spPr>
        <p:txBody>
          <a:bodyPr/>
          <a:lstStyle/>
          <a:p>
            <a:r>
              <a:rPr lang="fr-FR"/>
              <a:t>Cliquez sur l'icône pour ajouter une image</a:t>
            </a:r>
            <a:endParaRPr lang="en-US" dirty="0"/>
          </a:p>
        </p:txBody>
      </p:sp>
      <p:sp>
        <p:nvSpPr>
          <p:cNvPr id="6" name="Espace réservé du contenu 2"/>
          <p:cNvSpPr>
            <a:spLocks noGrp="1"/>
          </p:cNvSpPr>
          <p:nvPr>
            <p:ph idx="14" hasCustomPrompt="1"/>
          </p:nvPr>
        </p:nvSpPr>
        <p:spPr>
          <a:xfrm>
            <a:off x="5824729" y="891988"/>
            <a:ext cx="6245351" cy="5561348"/>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noProof="1" smtClean="0">
                <a:solidFill>
                  <a:schemeClr val="bg1">
                    <a:lumMod val="65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Tree>
    <p:extLst>
      <p:ext uri="{BB962C8B-B14F-4D97-AF65-F5344CB8AC3E}">
        <p14:creationId xmlns:p14="http://schemas.microsoft.com/office/powerpoint/2010/main" val="2340583576"/>
      </p:ext>
    </p:extLst>
  </p:cSld>
  <p:clrMapOvr>
    <a:masterClrMapping/>
  </p:clrMapOvr>
  <p:transition spd="med">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ummary">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33161"/>
            <a:ext cx="12192000" cy="703551"/>
          </a:xfrm>
          <a:solidFill>
            <a:srgbClr val="BDBEC0"/>
          </a:solidFill>
        </p:spPr>
        <p:txBody>
          <a:bodyPr/>
          <a:lstStyle>
            <a:lvl1pPr algn="ctr">
              <a:defRPr sz="4000">
                <a:solidFill>
                  <a:schemeClr val="bg1"/>
                </a:solidFill>
              </a:defRPr>
            </a:lvl1pPr>
          </a:lstStyle>
          <a:p>
            <a:r>
              <a:rPr lang="en-US" noProof="0" dirty="0"/>
              <a:t>Summary</a:t>
            </a:r>
          </a:p>
        </p:txBody>
      </p:sp>
      <p:sp>
        <p:nvSpPr>
          <p:cNvPr id="3" name="Espace réservé du contenu 2"/>
          <p:cNvSpPr>
            <a:spLocks noGrp="1"/>
          </p:cNvSpPr>
          <p:nvPr>
            <p:ph idx="1" hasCustomPrompt="1"/>
          </p:nvPr>
        </p:nvSpPr>
        <p:spPr>
          <a:xfrm>
            <a:off x="119336" y="950810"/>
            <a:ext cx="11911491" cy="5502526"/>
          </a:xfrm>
        </p:spPr>
        <p:txBody>
          <a:bodyPr>
            <a:normAutofit/>
          </a:bodyPr>
          <a:lstStyle>
            <a:lvl1pPr marL="171450" indent="-171450">
              <a:buClr>
                <a:srgbClr val="E43027"/>
              </a:buClr>
              <a:buFont typeface="Wingdings" panose="05000000000000000000" pitchFamily="2" charset="2"/>
              <a:buChar char="§"/>
              <a:defRPr sz="3600">
                <a:solidFill>
                  <a:schemeClr val="bg1">
                    <a:lumMod val="65000"/>
                  </a:schemeClr>
                </a:solidFill>
              </a:defRPr>
            </a:lvl1pPr>
            <a:lvl2pPr marL="514350" indent="-171450">
              <a:buClr>
                <a:srgbClr val="E43027"/>
              </a:buClr>
              <a:buFont typeface="Wingdings" panose="05000000000000000000" pitchFamily="2" charset="2"/>
              <a:buChar char="§"/>
              <a:defRPr sz="3200">
                <a:solidFill>
                  <a:schemeClr val="bg1">
                    <a:lumMod val="65000"/>
                  </a:schemeClr>
                </a:solidFill>
              </a:defRPr>
            </a:lvl2pPr>
            <a:lvl3pPr marL="857250" indent="-171450">
              <a:buClr>
                <a:srgbClr val="E43027"/>
              </a:buClr>
              <a:buFont typeface="Wingdings" panose="05000000000000000000" pitchFamily="2" charset="2"/>
              <a:buChar char="§"/>
              <a:defRPr sz="2400">
                <a:solidFill>
                  <a:schemeClr val="bg1">
                    <a:lumMod val="65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
        <p:nvSpPr>
          <p:cNvPr id="8" name="Espace réservé pour une image  7"/>
          <p:cNvSpPr>
            <a:spLocks noGrp="1"/>
          </p:cNvSpPr>
          <p:nvPr>
            <p:ph type="pic" sz="quarter" idx="13"/>
          </p:nvPr>
        </p:nvSpPr>
        <p:spPr>
          <a:xfrm>
            <a:off x="10922957" y="134846"/>
            <a:ext cx="1269043" cy="703263"/>
          </a:xfrm>
        </p:spPr>
        <p:txBody>
          <a:bodyPr/>
          <a:lstStyle/>
          <a:p>
            <a:r>
              <a:rPr lang="de-DE"/>
              <a:t>Bild durch Klicken auf Symbol hinzufügen</a:t>
            </a:r>
            <a:endParaRPr lang="en-US"/>
          </a:p>
        </p:txBody>
      </p:sp>
    </p:spTree>
    <p:extLst>
      <p:ext uri="{BB962C8B-B14F-4D97-AF65-F5344CB8AC3E}">
        <p14:creationId xmlns:p14="http://schemas.microsoft.com/office/powerpoint/2010/main" val="3029254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resentation Title - with off-line pictur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1" y="1122364"/>
            <a:ext cx="6372201" cy="3170733"/>
          </a:xfrm>
          <a:solidFill>
            <a:schemeClr val="bg1">
              <a:lumMod val="75000"/>
            </a:schemeClr>
          </a:solidFill>
          <a:ln>
            <a:noFill/>
          </a:ln>
        </p:spPr>
        <p:txBody>
          <a:bodyPr anchor="b">
            <a:normAutofit/>
          </a:bodyPr>
          <a:lstStyle>
            <a:lvl1pPr algn="ctr">
              <a:defRPr sz="6000">
                <a:solidFill>
                  <a:schemeClr val="bg1"/>
                </a:solidFill>
              </a:defRPr>
            </a:lvl1pPr>
          </a:lstStyle>
          <a:p>
            <a:r>
              <a:rPr lang="en-US" noProof="0" dirty="0"/>
              <a:t>Title</a:t>
            </a:r>
          </a:p>
        </p:txBody>
      </p:sp>
      <p:sp>
        <p:nvSpPr>
          <p:cNvPr id="3" name="Sous-titre 2"/>
          <p:cNvSpPr>
            <a:spLocks noGrp="1"/>
          </p:cNvSpPr>
          <p:nvPr>
            <p:ph type="subTitle" idx="1" hasCustomPrompt="1"/>
          </p:nvPr>
        </p:nvSpPr>
        <p:spPr>
          <a:xfrm>
            <a:off x="1524001" y="4437112"/>
            <a:ext cx="9144001" cy="820688"/>
          </a:xfrm>
          <a:solidFill>
            <a:schemeClr val="bg1">
              <a:lumMod val="95000"/>
            </a:schemeClr>
          </a:solidFill>
          <a:ln>
            <a:noFill/>
          </a:ln>
        </p:spPr>
        <p:txBody>
          <a:bodyPr/>
          <a:lstStyle>
            <a:lvl1pPr marL="0" indent="0" algn="ctr">
              <a:buNone/>
              <a:defRPr sz="2400">
                <a:solidFill>
                  <a:srgbClr val="E43027"/>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Sub-title</a:t>
            </a:r>
          </a:p>
        </p:txBody>
      </p:sp>
      <p:sp>
        <p:nvSpPr>
          <p:cNvPr id="5" name="Espace réservé pour une image  4"/>
          <p:cNvSpPr>
            <a:spLocks noGrp="1"/>
          </p:cNvSpPr>
          <p:nvPr>
            <p:ph type="pic" sz="quarter" idx="10"/>
          </p:nvPr>
        </p:nvSpPr>
        <p:spPr>
          <a:xfrm>
            <a:off x="7974013" y="1122363"/>
            <a:ext cx="2693987" cy="3170237"/>
          </a:xfrm>
        </p:spPr>
        <p:txBody>
          <a:bodyPr/>
          <a:lstStyle/>
          <a:p>
            <a:r>
              <a:rPr lang="en-US"/>
              <a:t>Click icon to add picture</a:t>
            </a:r>
            <a:endParaRPr lang="fr-FR"/>
          </a:p>
        </p:txBody>
      </p:sp>
    </p:spTree>
    <p:extLst>
      <p:ext uri="{BB962C8B-B14F-4D97-AF65-F5344CB8AC3E}">
        <p14:creationId xmlns:p14="http://schemas.microsoft.com/office/powerpoint/2010/main" val="23042984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resentation Title - with pictur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1" y="1122364"/>
            <a:ext cx="6372201" cy="3170733"/>
          </a:xfrm>
          <a:solidFill>
            <a:schemeClr val="bg1">
              <a:lumMod val="75000"/>
            </a:schemeClr>
          </a:solidFill>
          <a:ln>
            <a:noFill/>
          </a:ln>
        </p:spPr>
        <p:txBody>
          <a:bodyPr anchor="b">
            <a:normAutofit/>
          </a:bodyPr>
          <a:lstStyle>
            <a:lvl1pPr algn="ctr">
              <a:defRPr sz="6000">
                <a:solidFill>
                  <a:schemeClr val="bg1"/>
                </a:solidFill>
              </a:defRPr>
            </a:lvl1pPr>
          </a:lstStyle>
          <a:p>
            <a:r>
              <a:rPr lang="en-US" noProof="0" dirty="0"/>
              <a:t>Title</a:t>
            </a:r>
          </a:p>
        </p:txBody>
      </p:sp>
      <p:sp>
        <p:nvSpPr>
          <p:cNvPr id="3" name="Sous-titre 2"/>
          <p:cNvSpPr>
            <a:spLocks noGrp="1"/>
          </p:cNvSpPr>
          <p:nvPr>
            <p:ph type="subTitle" idx="1" hasCustomPrompt="1"/>
          </p:nvPr>
        </p:nvSpPr>
        <p:spPr>
          <a:xfrm>
            <a:off x="1524001" y="4437112"/>
            <a:ext cx="9144001" cy="820688"/>
          </a:xfrm>
          <a:solidFill>
            <a:schemeClr val="bg1">
              <a:lumMod val="95000"/>
            </a:schemeClr>
          </a:solidFill>
          <a:ln>
            <a:noFill/>
          </a:ln>
        </p:spPr>
        <p:txBody>
          <a:bodyPr/>
          <a:lstStyle>
            <a:lvl1pPr marL="0" indent="0" algn="ctr">
              <a:buNone/>
              <a:defRPr sz="2400">
                <a:solidFill>
                  <a:srgbClr val="E43027"/>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Sub-title</a:t>
            </a: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5529" y="1122364"/>
            <a:ext cx="2682473" cy="3170733"/>
          </a:xfrm>
          <a:prstGeom prst="rect">
            <a:avLst/>
          </a:prstGeom>
        </p:spPr>
      </p:pic>
    </p:spTree>
    <p:extLst>
      <p:ext uri="{BB962C8B-B14F-4D97-AF65-F5344CB8AC3E}">
        <p14:creationId xmlns:p14="http://schemas.microsoft.com/office/powerpoint/2010/main" val="35199179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Internal Use Only">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1524001" y="1122364"/>
            <a:ext cx="6372201" cy="3170733"/>
          </a:xfrm>
          <a:solidFill>
            <a:schemeClr val="bg1">
              <a:lumMod val="75000"/>
            </a:schemeClr>
          </a:solidFill>
          <a:ln>
            <a:noFill/>
          </a:ln>
        </p:spPr>
        <p:txBody>
          <a:bodyPr anchor="b">
            <a:normAutofit/>
          </a:bodyPr>
          <a:lstStyle>
            <a:lvl1pPr algn="ctr">
              <a:defRPr sz="6000">
                <a:solidFill>
                  <a:schemeClr val="bg1"/>
                </a:solidFill>
              </a:defRPr>
            </a:lvl1pPr>
          </a:lstStyle>
          <a:p>
            <a:r>
              <a:rPr lang="fr-FR" noProof="0" dirty="0"/>
              <a:t>Titre</a:t>
            </a:r>
          </a:p>
        </p:txBody>
      </p:sp>
      <p:sp>
        <p:nvSpPr>
          <p:cNvPr id="3" name="Sous-titre 2"/>
          <p:cNvSpPr>
            <a:spLocks noGrp="1"/>
          </p:cNvSpPr>
          <p:nvPr>
            <p:ph type="subTitle" idx="1" hasCustomPrompt="1"/>
          </p:nvPr>
        </p:nvSpPr>
        <p:spPr>
          <a:xfrm>
            <a:off x="1524001" y="4437112"/>
            <a:ext cx="9144001" cy="820688"/>
          </a:xfrm>
          <a:solidFill>
            <a:schemeClr val="bg1">
              <a:lumMod val="95000"/>
            </a:schemeClr>
          </a:solidFill>
          <a:ln>
            <a:noFill/>
          </a:ln>
        </p:spPr>
        <p:txBody>
          <a:bodyPr/>
          <a:lstStyle>
            <a:lvl1pPr marL="0" indent="0" algn="ctr">
              <a:buNone/>
              <a:defRPr sz="2400">
                <a:solidFill>
                  <a:srgbClr val="E43027"/>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dirty="0"/>
              <a:t>Sub-title</a:t>
            </a:r>
          </a:p>
        </p:txBody>
      </p:sp>
      <p:sp>
        <p:nvSpPr>
          <p:cNvPr id="8" name="Espace réservé pour une image  7"/>
          <p:cNvSpPr>
            <a:spLocks noGrp="1"/>
          </p:cNvSpPr>
          <p:nvPr>
            <p:ph type="pic" sz="quarter" idx="13"/>
          </p:nvPr>
        </p:nvSpPr>
        <p:spPr>
          <a:xfrm>
            <a:off x="7896201" y="1122363"/>
            <a:ext cx="2771800" cy="3170732"/>
          </a:xfrm>
        </p:spPr>
        <p:txBody>
          <a:bodyPr/>
          <a:lstStyle/>
          <a:p>
            <a:r>
              <a:rPr lang="en-US"/>
              <a:t>Click icon to add picture</a:t>
            </a:r>
            <a:endParaRPr lang="en-US" dirty="0"/>
          </a:p>
        </p:txBody>
      </p:sp>
      <p:sp>
        <p:nvSpPr>
          <p:cNvPr id="6" name="Espace réservé du texte 5"/>
          <p:cNvSpPr>
            <a:spLocks noGrp="1"/>
          </p:cNvSpPr>
          <p:nvPr>
            <p:ph type="body" sz="quarter" idx="14" hasCustomPrompt="1"/>
          </p:nvPr>
        </p:nvSpPr>
        <p:spPr>
          <a:xfrm rot="19814592">
            <a:off x="2135779" y="3211877"/>
            <a:ext cx="7893274" cy="547218"/>
          </a:xfrm>
          <a:solidFill>
            <a:schemeClr val="bg1">
              <a:lumMod val="95000"/>
            </a:schemeClr>
          </a:solidFill>
          <a:ln>
            <a:solidFill>
              <a:schemeClr val="bg1">
                <a:lumMod val="95000"/>
              </a:schemeClr>
            </a:solidFill>
          </a:ln>
        </p:spPr>
        <p:txBody>
          <a:bodyPr>
            <a:noAutofit/>
          </a:bodyPr>
          <a:lstStyle>
            <a:lvl1pPr marL="0" indent="0">
              <a:buFontTx/>
              <a:buNone/>
              <a:defRPr sz="3600">
                <a:solidFill>
                  <a:srgbClr val="C00000"/>
                </a:solidFill>
              </a:defRPr>
            </a:lvl1pPr>
          </a:lstStyle>
          <a:p>
            <a:pPr lvl="0"/>
            <a:r>
              <a:rPr lang="fr-FR" dirty="0"/>
              <a:t>For </a:t>
            </a:r>
            <a:r>
              <a:rPr lang="en-US" noProof="0" dirty="0"/>
              <a:t>internal</a:t>
            </a:r>
            <a:r>
              <a:rPr lang="fr-FR" dirty="0"/>
              <a:t> use </a:t>
            </a:r>
            <a:r>
              <a:rPr lang="en-US" noProof="0" dirty="0"/>
              <a:t>only</a:t>
            </a:r>
            <a:r>
              <a:rPr lang="fr-FR" dirty="0"/>
              <a:t> – Do not </a:t>
            </a:r>
            <a:r>
              <a:rPr lang="en-US" noProof="0" dirty="0"/>
              <a:t>distribute</a:t>
            </a:r>
          </a:p>
        </p:txBody>
      </p:sp>
      <p:sp>
        <p:nvSpPr>
          <p:cNvPr id="7" name="Espace réservé du texte 5"/>
          <p:cNvSpPr>
            <a:spLocks noGrp="1"/>
          </p:cNvSpPr>
          <p:nvPr>
            <p:ph type="body" sz="quarter" idx="15" hasCustomPrompt="1"/>
          </p:nvPr>
        </p:nvSpPr>
        <p:spPr>
          <a:xfrm>
            <a:off x="118924" y="5764696"/>
            <a:ext cx="5036171" cy="755375"/>
          </a:xfrm>
        </p:spPr>
        <p:txBody>
          <a:bodyPr/>
          <a:lstStyle>
            <a:lvl1pPr marL="0" indent="0">
              <a:buFontTx/>
              <a:buNone/>
              <a:defRPr baseline="0">
                <a:solidFill>
                  <a:schemeClr val="bg1">
                    <a:lumMod val="50000"/>
                  </a:schemeClr>
                </a:solidFill>
              </a:defRPr>
            </a:lvl1pPr>
          </a:lstStyle>
          <a:p>
            <a:pPr lvl="0"/>
            <a:r>
              <a:rPr lang="fr-FR" dirty="0"/>
              <a:t>Name</a:t>
            </a:r>
          </a:p>
          <a:p>
            <a:pPr lvl="0"/>
            <a:r>
              <a:rPr lang="fr-FR" dirty="0"/>
              <a:t>Last update : Date</a:t>
            </a:r>
          </a:p>
          <a:p>
            <a:pPr lvl="0"/>
            <a:endParaRPr lang="fr-FR" dirty="0"/>
          </a:p>
        </p:txBody>
      </p:sp>
    </p:spTree>
    <p:extLst>
      <p:ext uri="{BB962C8B-B14F-4D97-AF65-F5344CB8AC3E}">
        <p14:creationId xmlns:p14="http://schemas.microsoft.com/office/powerpoint/2010/main" val="40262326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33161"/>
            <a:ext cx="12192000" cy="703551"/>
          </a:xfrm>
          <a:solidFill>
            <a:srgbClr val="BDBEC0"/>
          </a:solidFill>
        </p:spPr>
        <p:txBody>
          <a:bodyPr/>
          <a:lstStyle>
            <a:lvl1pPr algn="ctr">
              <a:defRPr sz="4000">
                <a:solidFill>
                  <a:schemeClr val="bg1"/>
                </a:solidFill>
              </a:defRPr>
            </a:lvl1pPr>
          </a:lstStyle>
          <a:p>
            <a:r>
              <a:rPr lang="en-US" noProof="0" dirty="0"/>
              <a:t>Summary</a:t>
            </a:r>
          </a:p>
        </p:txBody>
      </p:sp>
      <p:sp>
        <p:nvSpPr>
          <p:cNvPr id="3" name="Espace réservé du contenu 2"/>
          <p:cNvSpPr>
            <a:spLocks noGrp="1"/>
          </p:cNvSpPr>
          <p:nvPr>
            <p:ph idx="1" hasCustomPrompt="1"/>
          </p:nvPr>
        </p:nvSpPr>
        <p:spPr>
          <a:xfrm>
            <a:off x="119336" y="950810"/>
            <a:ext cx="11911491" cy="5502526"/>
          </a:xfrm>
        </p:spPr>
        <p:txBody>
          <a:bodyPr>
            <a:normAutofit/>
          </a:bodyPr>
          <a:lstStyle>
            <a:lvl1pPr marL="171450" indent="-171450">
              <a:buClr>
                <a:srgbClr val="E43027"/>
              </a:buClr>
              <a:buFont typeface="Wingdings" panose="05000000000000000000" pitchFamily="2" charset="2"/>
              <a:buChar char="§"/>
              <a:defRPr sz="3600">
                <a:solidFill>
                  <a:schemeClr val="bg1">
                    <a:lumMod val="65000"/>
                  </a:schemeClr>
                </a:solidFill>
              </a:defRPr>
            </a:lvl1pPr>
            <a:lvl2pPr marL="514350" indent="-171450">
              <a:buClr>
                <a:srgbClr val="E43027"/>
              </a:buClr>
              <a:buFont typeface="Wingdings" panose="05000000000000000000" pitchFamily="2" charset="2"/>
              <a:buChar char="§"/>
              <a:defRPr sz="3200">
                <a:solidFill>
                  <a:schemeClr val="bg1">
                    <a:lumMod val="65000"/>
                  </a:schemeClr>
                </a:solidFill>
              </a:defRPr>
            </a:lvl2pPr>
            <a:lvl3pPr marL="857250" indent="-171450">
              <a:buClr>
                <a:srgbClr val="E43027"/>
              </a:buClr>
              <a:buFont typeface="Wingdings" panose="05000000000000000000" pitchFamily="2" charset="2"/>
              <a:buChar char="§"/>
              <a:defRPr sz="2400">
                <a:solidFill>
                  <a:schemeClr val="bg1">
                    <a:lumMod val="65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
        <p:nvSpPr>
          <p:cNvPr id="8" name="Espace réservé pour une image  7"/>
          <p:cNvSpPr>
            <a:spLocks noGrp="1"/>
          </p:cNvSpPr>
          <p:nvPr>
            <p:ph type="pic" sz="quarter" idx="13"/>
          </p:nvPr>
        </p:nvSpPr>
        <p:spPr>
          <a:xfrm>
            <a:off x="10922957" y="134846"/>
            <a:ext cx="1269043" cy="703263"/>
          </a:xfrm>
        </p:spPr>
        <p:txBody>
          <a:bodyPr/>
          <a:lstStyle/>
          <a:p>
            <a:r>
              <a:rPr lang="en-US"/>
              <a:t>Click icon to add picture</a:t>
            </a:r>
          </a:p>
        </p:txBody>
      </p:sp>
    </p:spTree>
    <p:extLst>
      <p:ext uri="{BB962C8B-B14F-4D97-AF65-F5344CB8AC3E}">
        <p14:creationId xmlns:p14="http://schemas.microsoft.com/office/powerpoint/2010/main" val="333223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ubject without imag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en-US" noProof="0" dirty="0"/>
              <a:t>Subject</a:t>
            </a:r>
          </a:p>
        </p:txBody>
      </p:sp>
      <p:sp>
        <p:nvSpPr>
          <p:cNvPr id="3" name="Espace réservé du contenu 2"/>
          <p:cNvSpPr>
            <a:spLocks noGrp="1"/>
          </p:cNvSpPr>
          <p:nvPr>
            <p:ph idx="1" hasCustomPrompt="1"/>
          </p:nvPr>
        </p:nvSpPr>
        <p:spPr>
          <a:xfrm>
            <a:off x="119337" y="891988"/>
            <a:ext cx="11911492" cy="5561348"/>
          </a:xfrm>
        </p:spPr>
        <p:txBody>
          <a:bodyPr>
            <a:normAutofit/>
          </a:bodyPr>
          <a:lstStyle>
            <a:lvl1pPr marL="171450" indent="-171450">
              <a:buClr>
                <a:srgbClr val="E43027"/>
              </a:buClr>
              <a:buFont typeface="Wingdings" panose="05000000000000000000" pitchFamily="2" charset="2"/>
              <a:buChar char="§"/>
              <a:defRPr sz="3200">
                <a:solidFill>
                  <a:schemeClr val="bg1">
                    <a:lumMod val="65000"/>
                  </a:schemeClr>
                </a:solidFill>
              </a:defRPr>
            </a:lvl1pPr>
            <a:lvl2pPr marL="514350" indent="-171450">
              <a:buClr>
                <a:srgbClr val="E43027"/>
              </a:buClr>
              <a:buFont typeface="Wingdings" panose="05000000000000000000" pitchFamily="2" charset="2"/>
              <a:buChar char="§"/>
              <a:defRPr sz="2800">
                <a:solidFill>
                  <a:schemeClr val="bg1">
                    <a:lumMod val="65000"/>
                  </a:schemeClr>
                </a:solidFill>
              </a:defRPr>
            </a:lvl2pPr>
            <a:lvl3pPr marL="857250" indent="-171450">
              <a:buClr>
                <a:srgbClr val="E43027"/>
              </a:buClr>
              <a:buFont typeface="Wingdings" panose="05000000000000000000" pitchFamily="2" charset="2"/>
              <a:buChar char="§"/>
              <a:defRPr sz="2000">
                <a:solidFill>
                  <a:schemeClr val="bg1">
                    <a:lumMod val="65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
        <p:nvSpPr>
          <p:cNvPr id="8" name="Espace réservé pour une image  7"/>
          <p:cNvSpPr>
            <a:spLocks noGrp="1"/>
          </p:cNvSpPr>
          <p:nvPr>
            <p:ph type="pic" sz="quarter" idx="13"/>
          </p:nvPr>
        </p:nvSpPr>
        <p:spPr>
          <a:xfrm>
            <a:off x="10922957" y="115658"/>
            <a:ext cx="1269043" cy="703263"/>
          </a:xfrm>
        </p:spPr>
        <p:txBody>
          <a:bodyPr/>
          <a:lstStyle/>
          <a:p>
            <a:r>
              <a:rPr lang="en-US"/>
              <a:t>Click icon to add picture</a:t>
            </a:r>
            <a:endParaRPr lang="en-US" dirty="0"/>
          </a:p>
        </p:txBody>
      </p:sp>
    </p:spTree>
    <p:extLst>
      <p:ext uri="{BB962C8B-B14F-4D97-AF65-F5344CB8AC3E}">
        <p14:creationId xmlns:p14="http://schemas.microsoft.com/office/powerpoint/2010/main" val="206551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10"/>
          </p:nvPr>
        </p:nvSpPr>
        <p:spPr/>
        <p:txBody>
          <a:bodyPr/>
          <a:lstStyle/>
          <a:p>
            <a:fld id="{3927803D-4E2D-4C3C-8E24-7CC0CB141311}" type="datetimeFigureOut">
              <a:rPr lang="en-US" smtClean="0"/>
              <a:t>2/4/2021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086BD3A4-6E9A-485A-9CBE-A3146CFC95E1}" type="slidenum">
              <a:rPr lang="en-US" smtClean="0"/>
              <a:t>‹#›</a:t>
            </a:fld>
            <a:endParaRPr lang="en-US"/>
          </a:p>
        </p:txBody>
      </p:sp>
    </p:spTree>
    <p:extLst>
      <p:ext uri="{BB962C8B-B14F-4D97-AF65-F5344CB8AC3E}">
        <p14:creationId xmlns:p14="http://schemas.microsoft.com/office/powerpoint/2010/main" val="2563968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ubject with off-line pictu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19337" y="891988"/>
            <a:ext cx="6120679" cy="5561348"/>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noProof="1" smtClean="0">
                <a:solidFill>
                  <a:schemeClr val="bg1">
                    <a:lumMod val="65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
        <p:nvSpPr>
          <p:cNvPr id="7" name="Espace réservé pour une image  6"/>
          <p:cNvSpPr>
            <a:spLocks noGrp="1"/>
          </p:cNvSpPr>
          <p:nvPr>
            <p:ph type="pic" sz="quarter" idx="14"/>
          </p:nvPr>
        </p:nvSpPr>
        <p:spPr>
          <a:xfrm>
            <a:off x="6383340" y="891988"/>
            <a:ext cx="5661025" cy="5561348"/>
          </a:xfrm>
        </p:spPr>
        <p:txBody>
          <a:bodyPr/>
          <a:lstStyle/>
          <a:p>
            <a:r>
              <a:rPr lang="en-US"/>
              <a:t>Click icon to add picture</a:t>
            </a:r>
          </a:p>
        </p:txBody>
      </p:sp>
      <p:sp>
        <p:nvSpPr>
          <p:cNvPr id="9"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en-US" noProof="0" dirty="0"/>
              <a:t>Subject</a:t>
            </a:r>
          </a:p>
        </p:txBody>
      </p:sp>
      <p:sp>
        <p:nvSpPr>
          <p:cNvPr id="10" name="Espace réservé pour une image  7"/>
          <p:cNvSpPr>
            <a:spLocks noGrp="1"/>
          </p:cNvSpPr>
          <p:nvPr>
            <p:ph type="pic" sz="quarter" idx="13"/>
          </p:nvPr>
        </p:nvSpPr>
        <p:spPr>
          <a:xfrm>
            <a:off x="10922957" y="115658"/>
            <a:ext cx="1269043" cy="703263"/>
          </a:xfrm>
        </p:spPr>
        <p:txBody>
          <a:bodyPr/>
          <a:lstStyle/>
          <a:p>
            <a:r>
              <a:rPr lang="en-US"/>
              <a:t>Click icon to add picture</a:t>
            </a:r>
            <a:endParaRPr lang="en-US" dirty="0"/>
          </a:p>
        </p:txBody>
      </p:sp>
    </p:spTree>
    <p:extLst>
      <p:ext uri="{BB962C8B-B14F-4D97-AF65-F5344CB8AC3E}">
        <p14:creationId xmlns:p14="http://schemas.microsoft.com/office/powerpoint/2010/main" val="399780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ubject with on-line pictu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19337" y="891988"/>
            <a:ext cx="6120679" cy="5561348"/>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noProof="1" smtClean="0">
                <a:solidFill>
                  <a:schemeClr val="bg1">
                    <a:lumMod val="65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
        <p:nvSpPr>
          <p:cNvPr id="9"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en-US" noProof="0" dirty="0"/>
              <a:t>Subject</a:t>
            </a:r>
          </a:p>
        </p:txBody>
      </p:sp>
      <p:sp>
        <p:nvSpPr>
          <p:cNvPr id="10" name="Espace réservé pour une image  7"/>
          <p:cNvSpPr>
            <a:spLocks noGrp="1"/>
          </p:cNvSpPr>
          <p:nvPr>
            <p:ph type="pic" sz="quarter" idx="13"/>
          </p:nvPr>
        </p:nvSpPr>
        <p:spPr>
          <a:xfrm>
            <a:off x="10922957" y="115658"/>
            <a:ext cx="1269043" cy="703263"/>
          </a:xfrm>
        </p:spPr>
        <p:txBody>
          <a:bodyPr/>
          <a:lstStyle/>
          <a:p>
            <a:r>
              <a:rPr lang="en-US"/>
              <a:t>Click icon to add picture</a:t>
            </a:r>
            <a:endParaRPr lang="en-US" dirty="0"/>
          </a:p>
        </p:txBody>
      </p:sp>
      <p:sp>
        <p:nvSpPr>
          <p:cNvPr id="11" name="Espace réservé de l'image en ligne 10"/>
          <p:cNvSpPr>
            <a:spLocks noGrp="1"/>
          </p:cNvSpPr>
          <p:nvPr>
            <p:ph type="clipArt" sz="quarter" idx="14"/>
          </p:nvPr>
        </p:nvSpPr>
        <p:spPr>
          <a:xfrm>
            <a:off x="6345238" y="892175"/>
            <a:ext cx="5770562" cy="5561013"/>
          </a:xfrm>
        </p:spPr>
        <p:txBody>
          <a:bodyPr/>
          <a:lstStyle/>
          <a:p>
            <a:r>
              <a:rPr lang="en-US"/>
              <a:t>Click icon to add online image</a:t>
            </a:r>
            <a:endParaRPr lang="fr-FR"/>
          </a:p>
        </p:txBody>
      </p:sp>
    </p:spTree>
    <p:extLst>
      <p:ext uri="{BB962C8B-B14F-4D97-AF65-F5344CB8AC3E}">
        <p14:creationId xmlns:p14="http://schemas.microsoft.com/office/powerpoint/2010/main" val="325280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ubject with big pictu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19337" y="891988"/>
            <a:ext cx="3373671" cy="5561348"/>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noProof="1" smtClean="0">
                <a:solidFill>
                  <a:schemeClr val="bg1">
                    <a:lumMod val="65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
        <p:nvSpPr>
          <p:cNvPr id="7" name="Espace réservé pour une image  6"/>
          <p:cNvSpPr>
            <a:spLocks noGrp="1"/>
          </p:cNvSpPr>
          <p:nvPr>
            <p:ph type="pic" sz="quarter" idx="14"/>
          </p:nvPr>
        </p:nvSpPr>
        <p:spPr>
          <a:xfrm>
            <a:off x="3630168" y="891988"/>
            <a:ext cx="8414197" cy="5561348"/>
          </a:xfrm>
        </p:spPr>
        <p:txBody>
          <a:bodyPr/>
          <a:lstStyle/>
          <a:p>
            <a:r>
              <a:rPr lang="en-US"/>
              <a:t>Click icon to add picture</a:t>
            </a:r>
          </a:p>
        </p:txBody>
      </p:sp>
      <p:sp>
        <p:nvSpPr>
          <p:cNvPr id="9"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en-US" noProof="0" dirty="0"/>
              <a:t>Subject</a:t>
            </a:r>
          </a:p>
        </p:txBody>
      </p:sp>
      <p:sp>
        <p:nvSpPr>
          <p:cNvPr id="10" name="Espace réservé pour une image  7"/>
          <p:cNvSpPr>
            <a:spLocks noGrp="1"/>
          </p:cNvSpPr>
          <p:nvPr>
            <p:ph type="pic" sz="quarter" idx="13"/>
          </p:nvPr>
        </p:nvSpPr>
        <p:spPr>
          <a:xfrm>
            <a:off x="10922957" y="115658"/>
            <a:ext cx="1269043" cy="703263"/>
          </a:xfrm>
        </p:spPr>
        <p:txBody>
          <a:bodyPr/>
          <a:lstStyle/>
          <a:p>
            <a:r>
              <a:rPr lang="en-US"/>
              <a:t>Click icon to add picture</a:t>
            </a:r>
            <a:endParaRPr lang="en-US" dirty="0"/>
          </a:p>
        </p:txBody>
      </p:sp>
    </p:spTree>
    <p:extLst>
      <p:ext uri="{BB962C8B-B14F-4D97-AF65-F5344CB8AC3E}">
        <p14:creationId xmlns:p14="http://schemas.microsoft.com/office/powerpoint/2010/main" val="293974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7"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Reference ">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17856"/>
            <a:ext cx="12192000" cy="703551"/>
          </a:xfrm>
          <a:solidFill>
            <a:srgbClr val="BDBEC0"/>
          </a:solidFill>
        </p:spPr>
        <p:txBody>
          <a:bodyPr/>
          <a:lstStyle>
            <a:lvl1pPr algn="ctr">
              <a:defRPr sz="4400">
                <a:solidFill>
                  <a:schemeClr val="bg1"/>
                </a:solidFill>
              </a:defRPr>
            </a:lvl1pPr>
          </a:lstStyle>
          <a:p>
            <a:r>
              <a:rPr lang="en-US" noProof="0" dirty="0"/>
              <a:t>Reference</a:t>
            </a:r>
          </a:p>
        </p:txBody>
      </p:sp>
      <p:sp>
        <p:nvSpPr>
          <p:cNvPr id="3" name="Espace réservé du contenu 2"/>
          <p:cNvSpPr>
            <a:spLocks noGrp="1"/>
          </p:cNvSpPr>
          <p:nvPr>
            <p:ph idx="1" hasCustomPrompt="1"/>
          </p:nvPr>
        </p:nvSpPr>
        <p:spPr>
          <a:xfrm>
            <a:off x="191344" y="913918"/>
            <a:ext cx="5616624" cy="5290065"/>
          </a:xfrm>
        </p:spPr>
        <p:txBody>
          <a:bodyPr>
            <a:normAutofit/>
          </a:bodyPr>
          <a:lstStyle>
            <a:lvl1pPr marL="171450" indent="-171450">
              <a:buClr>
                <a:srgbClr val="E43027"/>
              </a:buClr>
              <a:buFont typeface="Wingdings" panose="05000000000000000000" pitchFamily="2" charset="2"/>
              <a:buChar char="§"/>
              <a:defRPr sz="3200">
                <a:solidFill>
                  <a:schemeClr val="bg1">
                    <a:lumMod val="65000"/>
                  </a:schemeClr>
                </a:solidFill>
              </a:defRPr>
            </a:lvl1pPr>
            <a:lvl2pPr marL="514350" indent="-171450">
              <a:buClr>
                <a:srgbClr val="E43027"/>
              </a:buClr>
              <a:buFont typeface="Wingdings" panose="05000000000000000000" pitchFamily="2" charset="2"/>
              <a:buChar char="§"/>
              <a:defRPr sz="2800">
                <a:solidFill>
                  <a:schemeClr val="bg1">
                    <a:lumMod val="65000"/>
                  </a:schemeClr>
                </a:solidFill>
              </a:defRPr>
            </a:lvl2pPr>
            <a:lvl3pPr marL="857250" indent="-171450">
              <a:buClr>
                <a:srgbClr val="E43027"/>
              </a:buClr>
              <a:buFont typeface="Wingdings" panose="05000000000000000000" pitchFamily="2" charset="2"/>
              <a:buChar char="§"/>
              <a:defRPr sz="2000">
                <a:solidFill>
                  <a:schemeClr val="bg1">
                    <a:lumMod val="65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Project type (BMS of…)</a:t>
            </a:r>
          </a:p>
          <a:p>
            <a:pPr lvl="1"/>
            <a:r>
              <a:rPr lang="fr-FR" dirty="0"/>
              <a:t>City </a:t>
            </a:r>
            <a:r>
              <a:rPr lang="en-US" noProof="0" dirty="0"/>
              <a:t>-  Country</a:t>
            </a:r>
          </a:p>
          <a:p>
            <a:pPr lvl="2"/>
            <a:r>
              <a:rPr lang="en-US" noProof="0" dirty="0"/>
              <a:t>Project description</a:t>
            </a:r>
          </a:p>
        </p:txBody>
      </p:sp>
      <p:sp>
        <p:nvSpPr>
          <p:cNvPr id="4" name="Espace réservé de la date 3"/>
          <p:cNvSpPr>
            <a:spLocks noGrp="1"/>
          </p:cNvSpPr>
          <p:nvPr>
            <p:ph type="dt" sz="half" idx="10"/>
          </p:nvPr>
        </p:nvSpPr>
        <p:spPr>
          <a:xfrm>
            <a:off x="191344" y="6296494"/>
            <a:ext cx="2743200" cy="365125"/>
          </a:xfrm>
          <a:prstGeom prst="rect">
            <a:avLst/>
          </a:prstGeom>
        </p:spPr>
        <p:txBody>
          <a:bodyPr/>
          <a:lstStyle/>
          <a:p>
            <a:fld id="{0DAE4C3A-8F18-4BA3-A02A-2DDEF27CEAF6}" type="datetimeFigureOut">
              <a:rPr lang="en-US" smtClean="0"/>
              <a:t>2/4/2021</a:t>
            </a:fld>
            <a:endParaRPr lang="en-US"/>
          </a:p>
        </p:txBody>
      </p:sp>
      <p:sp>
        <p:nvSpPr>
          <p:cNvPr id="7" name="Espace réservé pour une image  6"/>
          <p:cNvSpPr>
            <a:spLocks noGrp="1"/>
          </p:cNvSpPr>
          <p:nvPr>
            <p:ph type="pic" sz="quarter" idx="14" hasCustomPrompt="1"/>
          </p:nvPr>
        </p:nvSpPr>
        <p:spPr>
          <a:xfrm>
            <a:off x="5865688" y="913918"/>
            <a:ext cx="6164389" cy="3187937"/>
          </a:xfrm>
        </p:spPr>
        <p:txBody>
          <a:bodyPr/>
          <a:lstStyle>
            <a:lvl1pPr>
              <a:defRPr/>
            </a:lvl1pPr>
          </a:lstStyle>
          <a:p>
            <a:r>
              <a:rPr lang="en-US" dirty="0"/>
              <a:t>Picture / Mimics…</a:t>
            </a:r>
          </a:p>
        </p:txBody>
      </p:sp>
      <p:sp>
        <p:nvSpPr>
          <p:cNvPr id="11" name="Espace réservé du contenu 10"/>
          <p:cNvSpPr>
            <a:spLocks noGrp="1"/>
          </p:cNvSpPr>
          <p:nvPr>
            <p:ph sz="quarter" idx="15" hasCustomPrompt="1"/>
          </p:nvPr>
        </p:nvSpPr>
        <p:spPr>
          <a:xfrm>
            <a:off x="5879976" y="4194366"/>
            <a:ext cx="6150101" cy="1987361"/>
          </a:xfrm>
        </p:spPr>
        <p:txBody>
          <a:bodyPr/>
          <a:lstStyle>
            <a:lvl1pPr marL="171450" indent="-171450">
              <a:buFont typeface="Wingdings" panose="05000000000000000000" pitchFamily="2" charset="2"/>
              <a:buChar char="§"/>
              <a:defRPr baseline="0">
                <a:solidFill>
                  <a:schemeClr val="bg1">
                    <a:lumMod val="50000"/>
                  </a:schemeClr>
                </a:solidFill>
              </a:defRPr>
            </a:lvl1pPr>
          </a:lstStyle>
          <a:p>
            <a:pPr lvl="0"/>
            <a:r>
              <a:rPr lang="en-US" noProof="0" dirty="0"/>
              <a:t>Number of tags</a:t>
            </a:r>
          </a:p>
          <a:p>
            <a:pPr lvl="0"/>
            <a:r>
              <a:rPr lang="en-US" noProof="0" dirty="0"/>
              <a:t>Number of PcVue stations </a:t>
            </a:r>
          </a:p>
          <a:p>
            <a:pPr lvl="0"/>
            <a:r>
              <a:rPr lang="en-US" noProof="0" dirty="0"/>
              <a:t>Specific function</a:t>
            </a:r>
          </a:p>
          <a:p>
            <a:pPr lvl="0"/>
            <a:endParaRPr lang="fr-FR" dirty="0"/>
          </a:p>
          <a:p>
            <a:pPr lvl="0"/>
            <a:endParaRPr lang="fr-FR" dirty="0"/>
          </a:p>
        </p:txBody>
      </p:sp>
    </p:spTree>
    <p:extLst>
      <p:ext uri="{BB962C8B-B14F-4D97-AF65-F5344CB8AC3E}">
        <p14:creationId xmlns:p14="http://schemas.microsoft.com/office/powerpoint/2010/main" val="118422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7"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ubject - Compa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a:xfrm>
            <a:off x="119337" y="891988"/>
            <a:ext cx="5568231" cy="5561348"/>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noProof="1" smtClean="0">
                <a:solidFill>
                  <a:schemeClr val="bg1">
                    <a:lumMod val="65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
        <p:nvSpPr>
          <p:cNvPr id="9" name="Titre 1"/>
          <p:cNvSpPr>
            <a:spLocks noGrp="1"/>
          </p:cNvSpPr>
          <p:nvPr>
            <p:ph type="title" hasCustomPrompt="1"/>
          </p:nvPr>
        </p:nvSpPr>
        <p:spPr>
          <a:xfrm>
            <a:off x="0" y="115658"/>
            <a:ext cx="12192000" cy="703551"/>
          </a:xfrm>
          <a:solidFill>
            <a:srgbClr val="BDBEC0"/>
          </a:solidFill>
        </p:spPr>
        <p:txBody>
          <a:bodyPr>
            <a:normAutofit/>
          </a:bodyPr>
          <a:lstStyle>
            <a:lvl1pPr algn="ctr">
              <a:defRPr sz="4400">
                <a:solidFill>
                  <a:schemeClr val="bg1"/>
                </a:solidFill>
              </a:defRPr>
            </a:lvl1pPr>
          </a:lstStyle>
          <a:p>
            <a:r>
              <a:rPr lang="en-US" noProof="0" dirty="0"/>
              <a:t>Subject</a:t>
            </a:r>
          </a:p>
        </p:txBody>
      </p:sp>
      <p:sp>
        <p:nvSpPr>
          <p:cNvPr id="10" name="Espace réservé pour une image  7"/>
          <p:cNvSpPr>
            <a:spLocks noGrp="1"/>
          </p:cNvSpPr>
          <p:nvPr>
            <p:ph type="pic" sz="quarter" idx="13"/>
          </p:nvPr>
        </p:nvSpPr>
        <p:spPr>
          <a:xfrm>
            <a:off x="10922957" y="115658"/>
            <a:ext cx="1269043" cy="703263"/>
          </a:xfrm>
        </p:spPr>
        <p:txBody>
          <a:bodyPr/>
          <a:lstStyle/>
          <a:p>
            <a:r>
              <a:rPr lang="en-US"/>
              <a:t>Click icon to add picture</a:t>
            </a:r>
            <a:endParaRPr lang="en-US" dirty="0"/>
          </a:p>
        </p:txBody>
      </p:sp>
      <p:sp>
        <p:nvSpPr>
          <p:cNvPr id="6" name="Espace réservé du contenu 2"/>
          <p:cNvSpPr>
            <a:spLocks noGrp="1"/>
          </p:cNvSpPr>
          <p:nvPr>
            <p:ph idx="14" hasCustomPrompt="1"/>
          </p:nvPr>
        </p:nvSpPr>
        <p:spPr>
          <a:xfrm>
            <a:off x="5824729" y="891988"/>
            <a:ext cx="6245351" cy="5561348"/>
          </a:xfrm>
        </p:spPr>
        <p:txBody>
          <a:bodyPr>
            <a:normAutofit/>
          </a:bodyPr>
          <a:lstStyle>
            <a:lvl1pPr marL="171450" indent="-171450" algn="l" defTabSz="685800" rtl="0" eaLnBrk="1" latinLnBrk="0" hangingPunct="1">
              <a:lnSpc>
                <a:spcPct val="90000"/>
              </a:lnSpc>
              <a:buClr>
                <a:srgbClr val="E43027"/>
              </a:buClr>
              <a:buFont typeface="Wingdings" panose="05000000000000000000" pitchFamily="2" charset="2"/>
              <a:buChar char="§"/>
              <a:defRPr lang="en-US" sz="2400" kern="1200" noProof="1" smtClean="0">
                <a:solidFill>
                  <a:schemeClr val="bg1">
                    <a:lumMod val="65000"/>
                  </a:schemeClr>
                </a:solidFill>
                <a:latin typeface="+mn-lt"/>
                <a:ea typeface="+mn-ea"/>
                <a:cs typeface="+mn-cs"/>
              </a:defRPr>
            </a:lvl1pPr>
            <a:lvl2pPr marL="5143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2pPr>
            <a:lvl3pPr marL="857250" indent="-171450" algn="l" defTabSz="685800" rtl="0" eaLnBrk="1" latinLnBrk="0" hangingPunct="1">
              <a:lnSpc>
                <a:spcPct val="90000"/>
              </a:lnSpc>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Tree>
    <p:extLst>
      <p:ext uri="{BB962C8B-B14F-4D97-AF65-F5344CB8AC3E}">
        <p14:creationId xmlns:p14="http://schemas.microsoft.com/office/powerpoint/2010/main" val="69456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6" grpId="0" build="p">
        <p:tmplLst>
          <p:tmpl lvl="1">
            <p:tnLst>
              <p:par>
                <p:cT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78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70689"/>
            <a:ext cx="12192000" cy="703551"/>
          </a:xfrm>
          <a:solidFill>
            <a:srgbClr val="BDBEC0"/>
          </a:solidFill>
        </p:spPr>
        <p:txBody>
          <a:bodyPr/>
          <a:lstStyle>
            <a:lvl1pPr algn="ctr">
              <a:defRPr sz="4400">
                <a:solidFill>
                  <a:schemeClr val="bg1"/>
                </a:solidFill>
              </a:defRPr>
            </a:lvl1pPr>
          </a:lstStyle>
          <a:p>
            <a:r>
              <a:rPr lang="en-US" noProof="0" dirty="0"/>
              <a:t>Conclusion</a:t>
            </a:r>
          </a:p>
        </p:txBody>
      </p:sp>
      <p:sp>
        <p:nvSpPr>
          <p:cNvPr id="3" name="Espace réservé du contenu 2"/>
          <p:cNvSpPr>
            <a:spLocks noGrp="1"/>
          </p:cNvSpPr>
          <p:nvPr>
            <p:ph idx="1" hasCustomPrompt="1"/>
          </p:nvPr>
        </p:nvSpPr>
        <p:spPr>
          <a:xfrm>
            <a:off x="191344" y="970272"/>
            <a:ext cx="11881320" cy="5483063"/>
          </a:xfrm>
        </p:spPr>
        <p:txBody>
          <a:bodyPr>
            <a:normAutofit/>
          </a:bodyPr>
          <a:lstStyle>
            <a:lvl1pPr marL="171450" indent="-171450">
              <a:buClr>
                <a:srgbClr val="E43027"/>
              </a:buClr>
              <a:buFont typeface="Wingdings" panose="05000000000000000000" pitchFamily="2" charset="2"/>
              <a:buChar char="§"/>
              <a:defRPr sz="3200">
                <a:solidFill>
                  <a:schemeClr val="bg1">
                    <a:lumMod val="65000"/>
                  </a:schemeClr>
                </a:solidFill>
              </a:defRPr>
            </a:lvl1pPr>
            <a:lvl2pPr marL="514350" indent="-171450">
              <a:buClr>
                <a:srgbClr val="E43027"/>
              </a:buClr>
              <a:buFont typeface="Wingdings" panose="05000000000000000000" pitchFamily="2" charset="2"/>
              <a:buChar char="§"/>
              <a:defRPr sz="3200">
                <a:solidFill>
                  <a:schemeClr val="bg1">
                    <a:lumMod val="65000"/>
                  </a:schemeClr>
                </a:solidFill>
              </a:defRPr>
            </a:lvl2pPr>
            <a:lvl3pPr marL="857250" indent="-171450">
              <a:buClr>
                <a:srgbClr val="E43027"/>
              </a:buClr>
              <a:buFont typeface="Wingdings" panose="05000000000000000000" pitchFamily="2" charset="2"/>
              <a:buChar char="§"/>
              <a:defRPr sz="2400">
                <a:solidFill>
                  <a:schemeClr val="bg1">
                    <a:lumMod val="65000"/>
                  </a:schemeClr>
                </a:solidFill>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First level</a:t>
            </a:r>
          </a:p>
          <a:p>
            <a:pPr lvl="1"/>
            <a:r>
              <a:rPr lang="fr-FR" dirty="0"/>
              <a:t>Second </a:t>
            </a:r>
            <a:r>
              <a:rPr lang="en-US" noProof="0" dirty="0"/>
              <a:t>level</a:t>
            </a:r>
          </a:p>
          <a:p>
            <a:pPr lvl="2"/>
            <a:r>
              <a:rPr lang="en-US" noProof="0" dirty="0"/>
              <a:t>Third level</a:t>
            </a:r>
          </a:p>
        </p:txBody>
      </p:sp>
    </p:spTree>
    <p:extLst>
      <p:ext uri="{BB962C8B-B14F-4D97-AF65-F5344CB8AC3E}">
        <p14:creationId xmlns:p14="http://schemas.microsoft.com/office/powerpoint/2010/main" val="210920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4166" y="188640"/>
            <a:ext cx="12206165" cy="703551"/>
          </a:xfrm>
          <a:solidFill>
            <a:srgbClr val="BDBEC0"/>
          </a:solidFill>
        </p:spPr>
        <p:txBody>
          <a:bodyPr/>
          <a:lstStyle>
            <a:lvl1pPr algn="ctr">
              <a:defRPr sz="4400" baseline="0">
                <a:solidFill>
                  <a:schemeClr val="bg1"/>
                </a:solidFill>
              </a:defRPr>
            </a:lvl1pPr>
          </a:lstStyle>
          <a:p>
            <a:r>
              <a:rPr lang="en-US" noProof="0" dirty="0"/>
              <a:t>Question / Answer</a:t>
            </a:r>
          </a:p>
        </p:txBody>
      </p:sp>
      <p:pic>
        <p:nvPicPr>
          <p:cNvPr id="11" name="Imag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9697" y="2606083"/>
            <a:ext cx="6555204" cy="1861857"/>
          </a:xfrm>
          <a:prstGeom prst="rect">
            <a:avLst/>
          </a:prstGeom>
        </p:spPr>
      </p:pic>
    </p:spTree>
    <p:extLst>
      <p:ext uri="{BB962C8B-B14F-4D97-AF65-F5344CB8AC3E}">
        <p14:creationId xmlns:p14="http://schemas.microsoft.com/office/powerpoint/2010/main" val="6588155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195734"/>
            <a:ext cx="12192000" cy="703551"/>
          </a:xfrm>
          <a:solidFill>
            <a:srgbClr val="BDBEC0"/>
          </a:solidFill>
        </p:spPr>
        <p:txBody>
          <a:bodyPr/>
          <a:lstStyle>
            <a:lvl1pPr algn="ctr">
              <a:defRPr sz="4400">
                <a:solidFill>
                  <a:schemeClr val="bg1"/>
                </a:solidFill>
              </a:defRPr>
            </a:lvl1pPr>
          </a:lstStyle>
          <a:p>
            <a:r>
              <a:rPr lang="en-US" noProof="0" dirty="0"/>
              <a:t>Thanks you for attention</a:t>
            </a:r>
          </a:p>
        </p:txBody>
      </p:sp>
      <p:sp>
        <p:nvSpPr>
          <p:cNvPr id="3" name="Espace réservé du contenu 2"/>
          <p:cNvSpPr>
            <a:spLocks noGrp="1"/>
          </p:cNvSpPr>
          <p:nvPr>
            <p:ph idx="1" hasCustomPrompt="1"/>
          </p:nvPr>
        </p:nvSpPr>
        <p:spPr>
          <a:xfrm>
            <a:off x="407368" y="3430064"/>
            <a:ext cx="6809107" cy="2664916"/>
          </a:xfrm>
        </p:spPr>
        <p:txBody>
          <a:bodyPr/>
          <a:lstStyle>
            <a:lvl1pPr marL="0" indent="0">
              <a:buClr>
                <a:srgbClr val="C00000"/>
              </a:buClr>
              <a:buFont typeface="Wingdings" panose="05000000000000000000" pitchFamily="2" charset="2"/>
              <a:buNone/>
              <a:defRPr baseline="0">
                <a:solidFill>
                  <a:schemeClr val="bg1">
                    <a:lumMod val="50000"/>
                  </a:schemeClr>
                </a:solidFill>
              </a:defRPr>
            </a:lvl1pPr>
            <a:lvl2pPr marL="342900" indent="0">
              <a:buClr>
                <a:srgbClr val="C00000"/>
              </a:buClr>
              <a:buFont typeface="Wingdings" panose="05000000000000000000" pitchFamily="2" charset="2"/>
              <a:buNone/>
              <a:defRPr/>
            </a:lvl2pPr>
            <a:lvl3pPr marL="857250" indent="-171450">
              <a:buClr>
                <a:srgbClr val="C00000"/>
              </a:buClr>
              <a:buFont typeface="Wingdings" panose="05000000000000000000" pitchFamily="2" charset="2"/>
              <a:buChar char="§"/>
              <a:defRPr/>
            </a:lvl3pPr>
            <a:lvl4pPr marL="1200150" indent="-171450">
              <a:buClr>
                <a:srgbClr val="C00000"/>
              </a:buClr>
              <a:buFont typeface="Wingdings" panose="05000000000000000000" pitchFamily="2" charset="2"/>
              <a:buChar char="§"/>
              <a:defRPr/>
            </a:lvl4pPr>
            <a:lvl5pPr marL="1543050" indent="-171450">
              <a:buClr>
                <a:srgbClr val="C00000"/>
              </a:buClr>
              <a:buFont typeface="Wingdings" panose="05000000000000000000" pitchFamily="2" charset="2"/>
              <a:buChar char="§"/>
              <a:defRPr/>
            </a:lvl5pPr>
          </a:lstStyle>
          <a:p>
            <a:pPr lvl="0"/>
            <a:r>
              <a:rPr lang="en-US" noProof="1"/>
              <a:t>Your contact details</a:t>
            </a:r>
            <a:endParaRPr lang="en-US" noProof="0" dirty="0"/>
          </a:p>
          <a:p>
            <a:pPr lvl="0"/>
            <a:endParaRPr lang="en-US" noProof="1"/>
          </a:p>
        </p:txBody>
      </p:sp>
      <p:sp>
        <p:nvSpPr>
          <p:cNvPr id="7" name="Espace réservé pour une image  6"/>
          <p:cNvSpPr>
            <a:spLocks noGrp="1"/>
          </p:cNvSpPr>
          <p:nvPr>
            <p:ph type="pic" sz="quarter" idx="13" hasCustomPrompt="1"/>
          </p:nvPr>
        </p:nvSpPr>
        <p:spPr>
          <a:xfrm>
            <a:off x="7464152" y="3429000"/>
            <a:ext cx="4536504" cy="2664916"/>
          </a:xfrm>
        </p:spPr>
        <p:txBody>
          <a:bodyPr/>
          <a:lstStyle>
            <a:lvl1pPr>
              <a:defRPr baseline="0">
                <a:solidFill>
                  <a:schemeClr val="bg1">
                    <a:lumMod val="50000"/>
                  </a:schemeClr>
                </a:solidFill>
              </a:defRPr>
            </a:lvl1pPr>
          </a:lstStyle>
          <a:p>
            <a:r>
              <a:rPr lang="en-US" dirty="0"/>
              <a:t>Put here your QR-code contact details</a:t>
            </a:r>
          </a:p>
          <a:p>
            <a:r>
              <a:rPr lang="en-US" dirty="0"/>
              <a:t>http://www.qrcode-monkey.com/#</a:t>
            </a:r>
          </a:p>
        </p:txBody>
      </p:sp>
      <p:pic>
        <p:nvPicPr>
          <p:cNvPr id="5" name="Image 4">
            <a:hlinkClick r:id="rId2"/>
          </p:cNvPr>
          <p:cNvPicPr>
            <a:picLocks noChangeAspect="1"/>
          </p:cNvPicPr>
          <p:nvPr/>
        </p:nvPicPr>
        <p:blipFill>
          <a:blip r:embed="rId3"/>
          <a:stretch>
            <a:fillRect/>
          </a:stretch>
        </p:blipFill>
        <p:spPr>
          <a:xfrm>
            <a:off x="442873" y="1367521"/>
            <a:ext cx="2019300" cy="1895475"/>
          </a:xfrm>
          <a:prstGeom prst="rect">
            <a:avLst/>
          </a:prstGeom>
        </p:spPr>
      </p:pic>
      <p:pic>
        <p:nvPicPr>
          <p:cNvPr id="8" name="Image 7">
            <a:hlinkClick r:id="rId4"/>
          </p:cNvPr>
          <p:cNvPicPr>
            <a:picLocks noChangeAspect="1"/>
          </p:cNvPicPr>
          <p:nvPr/>
        </p:nvPicPr>
        <p:blipFill>
          <a:blip r:embed="rId5"/>
          <a:stretch>
            <a:fillRect/>
          </a:stretch>
        </p:blipFill>
        <p:spPr>
          <a:xfrm>
            <a:off x="2838223" y="1386571"/>
            <a:ext cx="2000251" cy="1876425"/>
          </a:xfrm>
          <a:prstGeom prst="rect">
            <a:avLst/>
          </a:prstGeom>
        </p:spPr>
      </p:pic>
      <p:pic>
        <p:nvPicPr>
          <p:cNvPr id="4" name="Imag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14524" y="1426443"/>
            <a:ext cx="1923279" cy="1836553"/>
          </a:xfrm>
          <a:prstGeom prst="rect">
            <a:avLst/>
          </a:prstGeom>
        </p:spPr>
      </p:pic>
      <p:pic>
        <p:nvPicPr>
          <p:cNvPr id="6" name="Imag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13853" y="1394840"/>
            <a:ext cx="1956374" cy="1868156"/>
          </a:xfrm>
          <a:prstGeom prst="rect">
            <a:avLst/>
          </a:prstGeom>
        </p:spPr>
      </p:pic>
      <p:pic>
        <p:nvPicPr>
          <p:cNvPr id="9" name="Imag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46278" y="1394840"/>
            <a:ext cx="1956374" cy="1868156"/>
          </a:xfrm>
          <a:prstGeom prst="rect">
            <a:avLst/>
          </a:prstGeom>
        </p:spPr>
      </p:pic>
    </p:spTree>
    <p:extLst>
      <p:ext uri="{BB962C8B-B14F-4D97-AF65-F5344CB8AC3E}">
        <p14:creationId xmlns:p14="http://schemas.microsoft.com/office/powerpoint/2010/main" val="414817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2">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 lvl="3">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43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657139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3927803D-4E2D-4C3C-8E24-7CC0CB141311}" type="datetimeFigureOut">
              <a:rPr lang="en-US" smtClean="0"/>
              <a:t>2/4/2021</a:t>
            </a:fld>
            <a:endParaRPr lang="en-US"/>
          </a:p>
        </p:txBody>
      </p:sp>
      <p:sp>
        <p:nvSpPr>
          <p:cNvPr id="5" name="Espace réservé du pied de page 4"/>
          <p:cNvSpPr>
            <a:spLocks noGrp="1"/>
          </p:cNvSpPr>
          <p:nvPr>
            <p:ph type="ftr" sz="quarter" idx="11"/>
          </p:nvPr>
        </p:nvSpPr>
        <p:spPr/>
        <p:txBody>
          <a:bodyPr/>
          <a:lstStyle/>
          <a:p>
            <a:endParaRPr lang="en-US"/>
          </a:p>
        </p:txBody>
      </p:sp>
      <p:sp>
        <p:nvSpPr>
          <p:cNvPr id="6" name="Espace réservé du numéro de diapositive 5"/>
          <p:cNvSpPr>
            <a:spLocks noGrp="1"/>
          </p:cNvSpPr>
          <p:nvPr>
            <p:ph type="sldNum" sz="quarter" idx="12"/>
          </p:nvPr>
        </p:nvSpPr>
        <p:spPr/>
        <p:txBody>
          <a:bodyPr/>
          <a:lstStyle/>
          <a:p>
            <a:fld id="{086BD3A4-6E9A-485A-9CBE-A3146CFC95E1}" type="slidenum">
              <a:rPr lang="en-US" smtClean="0"/>
              <a:t>‹#›</a:t>
            </a:fld>
            <a:endParaRPr lang="en-US"/>
          </a:p>
        </p:txBody>
      </p:sp>
    </p:spTree>
    <p:extLst>
      <p:ext uri="{BB962C8B-B14F-4D97-AF65-F5344CB8AC3E}">
        <p14:creationId xmlns:p14="http://schemas.microsoft.com/office/powerpoint/2010/main" val="3926032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p:cNvSpPr>
            <a:spLocks noGrp="1"/>
          </p:cNvSpPr>
          <p:nvPr>
            <p:ph type="dt" sz="half" idx="10"/>
          </p:nvPr>
        </p:nvSpPr>
        <p:spPr/>
        <p:txBody>
          <a:bodyPr/>
          <a:lstStyle/>
          <a:p>
            <a:fld id="{3927803D-4E2D-4C3C-8E24-7CC0CB141311}" type="datetimeFigureOut">
              <a:rPr lang="en-US" smtClean="0"/>
              <a:t>2/4/2021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086BD3A4-6E9A-485A-9CBE-A3146CFC95E1}" type="slidenum">
              <a:rPr lang="en-US" smtClean="0"/>
              <a:t>‹#›</a:t>
            </a:fld>
            <a:endParaRPr lang="en-US"/>
          </a:p>
        </p:txBody>
      </p:sp>
    </p:spTree>
    <p:extLst>
      <p:ext uri="{BB962C8B-B14F-4D97-AF65-F5344CB8AC3E}">
        <p14:creationId xmlns:p14="http://schemas.microsoft.com/office/powerpoint/2010/main" val="61328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p:cNvSpPr>
            <a:spLocks noGrp="1"/>
          </p:cNvSpPr>
          <p:nvPr>
            <p:ph type="dt" sz="half" idx="10"/>
          </p:nvPr>
        </p:nvSpPr>
        <p:spPr/>
        <p:txBody>
          <a:bodyPr/>
          <a:lstStyle/>
          <a:p>
            <a:fld id="{3927803D-4E2D-4C3C-8E24-7CC0CB141311}" type="datetimeFigureOut">
              <a:rPr lang="en-US" smtClean="0"/>
              <a:t>2/4/2021</a:t>
            </a:fld>
            <a:endParaRPr lang="en-US"/>
          </a:p>
        </p:txBody>
      </p:sp>
      <p:sp>
        <p:nvSpPr>
          <p:cNvPr id="8" name="Espace réservé du pied de page 7"/>
          <p:cNvSpPr>
            <a:spLocks noGrp="1"/>
          </p:cNvSpPr>
          <p:nvPr>
            <p:ph type="ftr" sz="quarter" idx="11"/>
          </p:nvPr>
        </p:nvSpPr>
        <p:spPr/>
        <p:txBody>
          <a:bodyPr/>
          <a:lstStyle/>
          <a:p>
            <a:endParaRPr lang="en-US"/>
          </a:p>
        </p:txBody>
      </p:sp>
      <p:sp>
        <p:nvSpPr>
          <p:cNvPr id="9" name="Espace réservé du numéro de diapositive 8"/>
          <p:cNvSpPr>
            <a:spLocks noGrp="1"/>
          </p:cNvSpPr>
          <p:nvPr>
            <p:ph type="sldNum" sz="quarter" idx="12"/>
          </p:nvPr>
        </p:nvSpPr>
        <p:spPr/>
        <p:txBody>
          <a:bodyPr/>
          <a:lstStyle/>
          <a:p>
            <a:fld id="{086BD3A4-6E9A-485A-9CBE-A3146CFC95E1}" type="slidenum">
              <a:rPr lang="en-US" smtClean="0"/>
              <a:t>‹#›</a:t>
            </a:fld>
            <a:endParaRPr lang="en-US"/>
          </a:p>
        </p:txBody>
      </p:sp>
    </p:spTree>
    <p:extLst>
      <p:ext uri="{BB962C8B-B14F-4D97-AF65-F5344CB8AC3E}">
        <p14:creationId xmlns:p14="http://schemas.microsoft.com/office/powerpoint/2010/main" val="4164015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en-US"/>
          </a:p>
        </p:txBody>
      </p:sp>
      <p:sp>
        <p:nvSpPr>
          <p:cNvPr id="3" name="Espace réservé de la date 2"/>
          <p:cNvSpPr>
            <a:spLocks noGrp="1"/>
          </p:cNvSpPr>
          <p:nvPr>
            <p:ph type="dt" sz="half" idx="10"/>
          </p:nvPr>
        </p:nvSpPr>
        <p:spPr/>
        <p:txBody>
          <a:bodyPr/>
          <a:lstStyle/>
          <a:p>
            <a:fld id="{3927803D-4E2D-4C3C-8E24-7CC0CB141311}" type="datetimeFigureOut">
              <a:rPr lang="en-US" smtClean="0"/>
              <a:t>2/4/2021</a:t>
            </a:fld>
            <a:endParaRPr lang="en-US"/>
          </a:p>
        </p:txBody>
      </p:sp>
      <p:sp>
        <p:nvSpPr>
          <p:cNvPr id="4" name="Espace réservé du pied de page 3"/>
          <p:cNvSpPr>
            <a:spLocks noGrp="1"/>
          </p:cNvSpPr>
          <p:nvPr>
            <p:ph type="ftr" sz="quarter" idx="11"/>
          </p:nvPr>
        </p:nvSpPr>
        <p:spPr/>
        <p:txBody>
          <a:bodyPr/>
          <a:lstStyle/>
          <a:p>
            <a:endParaRPr lang="en-US"/>
          </a:p>
        </p:txBody>
      </p:sp>
      <p:sp>
        <p:nvSpPr>
          <p:cNvPr id="5" name="Espace réservé du numéro de diapositive 4"/>
          <p:cNvSpPr>
            <a:spLocks noGrp="1"/>
          </p:cNvSpPr>
          <p:nvPr>
            <p:ph type="sldNum" sz="quarter" idx="12"/>
          </p:nvPr>
        </p:nvSpPr>
        <p:spPr/>
        <p:txBody>
          <a:bodyPr/>
          <a:lstStyle/>
          <a:p>
            <a:fld id="{086BD3A4-6E9A-485A-9CBE-A3146CFC95E1}" type="slidenum">
              <a:rPr lang="en-US" smtClean="0"/>
              <a:t>‹#›</a:t>
            </a:fld>
            <a:endParaRPr lang="en-US"/>
          </a:p>
        </p:txBody>
      </p:sp>
    </p:spTree>
    <p:extLst>
      <p:ext uri="{BB962C8B-B14F-4D97-AF65-F5344CB8AC3E}">
        <p14:creationId xmlns:p14="http://schemas.microsoft.com/office/powerpoint/2010/main" val="1682816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3927803D-4E2D-4C3C-8E24-7CC0CB141311}" type="datetimeFigureOut">
              <a:rPr lang="en-US" smtClean="0"/>
              <a:t>2/4/2021</a:t>
            </a:fld>
            <a:endParaRPr lang="en-US"/>
          </a:p>
        </p:txBody>
      </p:sp>
      <p:sp>
        <p:nvSpPr>
          <p:cNvPr id="3" name="Espace réservé du pied de page 2"/>
          <p:cNvSpPr>
            <a:spLocks noGrp="1"/>
          </p:cNvSpPr>
          <p:nvPr>
            <p:ph type="ftr" sz="quarter" idx="11"/>
          </p:nvPr>
        </p:nvSpPr>
        <p:spPr/>
        <p:txBody>
          <a:bodyPr/>
          <a:lstStyle/>
          <a:p>
            <a:endParaRPr lang="en-US"/>
          </a:p>
        </p:txBody>
      </p:sp>
      <p:sp>
        <p:nvSpPr>
          <p:cNvPr id="4" name="Espace réservé du numéro de diapositive 3"/>
          <p:cNvSpPr>
            <a:spLocks noGrp="1"/>
          </p:cNvSpPr>
          <p:nvPr>
            <p:ph type="sldNum" sz="quarter" idx="12"/>
          </p:nvPr>
        </p:nvSpPr>
        <p:spPr/>
        <p:txBody>
          <a:bodyPr/>
          <a:lstStyle/>
          <a:p>
            <a:fld id="{086BD3A4-6E9A-485A-9CBE-A3146CFC95E1}" type="slidenum">
              <a:rPr lang="en-US" smtClean="0"/>
              <a:t>‹#›</a:t>
            </a:fld>
            <a:endParaRPr lang="en-US"/>
          </a:p>
        </p:txBody>
      </p:sp>
    </p:spTree>
    <p:extLst>
      <p:ext uri="{BB962C8B-B14F-4D97-AF65-F5344CB8AC3E}">
        <p14:creationId xmlns:p14="http://schemas.microsoft.com/office/powerpoint/2010/main" val="2723228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3927803D-4E2D-4C3C-8E24-7CC0CB141311}" type="datetimeFigureOut">
              <a:rPr lang="en-US" smtClean="0"/>
              <a:t>2/4/2021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086BD3A4-6E9A-485A-9CBE-A3146CFC95E1}" type="slidenum">
              <a:rPr lang="en-US" smtClean="0"/>
              <a:t>‹#›</a:t>
            </a:fld>
            <a:endParaRPr lang="en-US"/>
          </a:p>
        </p:txBody>
      </p:sp>
    </p:spTree>
    <p:extLst>
      <p:ext uri="{BB962C8B-B14F-4D97-AF65-F5344CB8AC3E}">
        <p14:creationId xmlns:p14="http://schemas.microsoft.com/office/powerpoint/2010/main" val="1546727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3927803D-4E2D-4C3C-8E24-7CC0CB141311}" type="datetimeFigureOut">
              <a:rPr lang="en-US" smtClean="0"/>
              <a:t>2/4/2021</a:t>
            </a:fld>
            <a:endParaRPr lang="en-US"/>
          </a:p>
        </p:txBody>
      </p:sp>
      <p:sp>
        <p:nvSpPr>
          <p:cNvPr id="6" name="Espace réservé du pied de page 5"/>
          <p:cNvSpPr>
            <a:spLocks noGrp="1"/>
          </p:cNvSpPr>
          <p:nvPr>
            <p:ph type="ftr" sz="quarter" idx="11"/>
          </p:nvPr>
        </p:nvSpPr>
        <p:spPr/>
        <p:txBody>
          <a:bodyPr/>
          <a:lstStyle/>
          <a:p>
            <a:endParaRPr lang="en-US"/>
          </a:p>
        </p:txBody>
      </p:sp>
      <p:sp>
        <p:nvSpPr>
          <p:cNvPr id="7" name="Espace réservé du numéro de diapositive 6"/>
          <p:cNvSpPr>
            <a:spLocks noGrp="1"/>
          </p:cNvSpPr>
          <p:nvPr>
            <p:ph type="sldNum" sz="quarter" idx="12"/>
          </p:nvPr>
        </p:nvSpPr>
        <p:spPr/>
        <p:txBody>
          <a:bodyPr/>
          <a:lstStyle/>
          <a:p>
            <a:fld id="{086BD3A4-6E9A-485A-9CBE-A3146CFC95E1}" type="slidenum">
              <a:rPr lang="en-US" smtClean="0"/>
              <a:t>‹#›</a:t>
            </a:fld>
            <a:endParaRPr lang="en-US"/>
          </a:p>
        </p:txBody>
      </p:sp>
    </p:spTree>
    <p:extLst>
      <p:ext uri="{BB962C8B-B14F-4D97-AF65-F5344CB8AC3E}">
        <p14:creationId xmlns:p14="http://schemas.microsoft.com/office/powerpoint/2010/main" val="4286902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2.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1.png"/><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27803D-4E2D-4C3C-8E24-7CC0CB141311}" type="datetimeFigureOut">
              <a:rPr lang="en-US" smtClean="0"/>
              <a:t>2/4/2021</a:t>
            </a:fld>
            <a:endParaRPr lang="en-US"/>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BD3A4-6E9A-485A-9CBE-A3146CFC95E1}" type="slidenum">
              <a:rPr lang="en-US" smtClean="0"/>
              <a:t>‹#›</a:t>
            </a:fld>
            <a:endParaRPr lang="en-US"/>
          </a:p>
        </p:txBody>
      </p:sp>
    </p:spTree>
    <p:extLst>
      <p:ext uri="{BB962C8B-B14F-4D97-AF65-F5344CB8AC3E}">
        <p14:creationId xmlns:p14="http://schemas.microsoft.com/office/powerpoint/2010/main" val="1138467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67088" y="61155"/>
            <a:ext cx="11061560" cy="1325563"/>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Espace réservé du texte 2"/>
          <p:cNvSpPr>
            <a:spLocks noGrp="1"/>
          </p:cNvSpPr>
          <p:nvPr>
            <p:ph type="body" idx="1"/>
          </p:nvPr>
        </p:nvSpPr>
        <p:spPr>
          <a:xfrm>
            <a:off x="898835" y="1545326"/>
            <a:ext cx="11029813"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grpSp>
        <p:nvGrpSpPr>
          <p:cNvPr id="17" name="Groupe 16"/>
          <p:cNvGrpSpPr/>
          <p:nvPr/>
        </p:nvGrpSpPr>
        <p:grpSpPr>
          <a:xfrm>
            <a:off x="0" y="6162706"/>
            <a:ext cx="12192000" cy="720080"/>
            <a:chOff x="1" y="6165304"/>
            <a:chExt cx="12192000" cy="720080"/>
          </a:xfrm>
        </p:grpSpPr>
        <p:pic>
          <p:nvPicPr>
            <p:cNvPr id="13" name="Immagine 4"/>
            <p:cNvPicPr>
              <a:picLocks noChangeAspect="1"/>
            </p:cNvPicPr>
            <p:nvPr/>
          </p:nvPicPr>
          <p:blipFill rotWithShape="1">
            <a:blip r:embed="rId17" cstate="print">
              <a:extLst>
                <a:ext uri="{28A0092B-C50C-407E-A947-70E740481C1C}">
                  <a14:useLocalDpi xmlns:a14="http://schemas.microsoft.com/office/drawing/2010/main" val="0"/>
                </a:ext>
              </a:extLst>
            </a:blip>
            <a:srcRect t="71101"/>
            <a:stretch/>
          </p:blipFill>
          <p:spPr>
            <a:xfrm>
              <a:off x="1" y="6525344"/>
              <a:ext cx="12192000" cy="360040"/>
            </a:xfrm>
            <a:prstGeom prst="rect">
              <a:avLst/>
            </a:prstGeom>
          </p:spPr>
        </p:pic>
        <p:pic>
          <p:nvPicPr>
            <p:cNvPr id="15" name="Image 1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488488" y="6165304"/>
              <a:ext cx="1656184" cy="530849"/>
            </a:xfrm>
            <a:prstGeom prst="rect">
              <a:avLst/>
            </a:prstGeom>
          </p:spPr>
        </p:pic>
      </p:grpSp>
      <p:sp>
        <p:nvSpPr>
          <p:cNvPr id="8" name="Text Box 4"/>
          <p:cNvSpPr txBox="1">
            <a:spLocks noChangeArrowheads="1"/>
          </p:cNvSpPr>
          <p:nvPr/>
        </p:nvSpPr>
        <p:spPr bwMode="auto">
          <a:xfrm>
            <a:off x="-42042" y="6702766"/>
            <a:ext cx="6192688" cy="215444"/>
          </a:xfrm>
          <a:prstGeom prst="rect">
            <a:avLst/>
          </a:prstGeom>
          <a:noFill/>
          <a:ln w="9525">
            <a:noFill/>
            <a:miter lim="800000"/>
            <a:headEnd/>
            <a:tailEnd/>
          </a:ln>
          <a:effectLst/>
        </p:spPr>
        <p:txBody>
          <a:bodyPr wrap="square">
            <a:spAutoFit/>
          </a:bodyPr>
          <a:lstStyle/>
          <a:p>
            <a:pPr fontAlgn="base">
              <a:spcBef>
                <a:spcPct val="0"/>
              </a:spcBef>
              <a:spcAft>
                <a:spcPct val="0"/>
              </a:spcAft>
            </a:pPr>
            <a:r>
              <a:rPr lang="en-US" sz="800" dirty="0">
                <a:solidFill>
                  <a:prstClr val="white">
                    <a:lumMod val="75000"/>
                  </a:prstClr>
                </a:solidFill>
              </a:rPr>
              <a:t>All marks or names of products mentioned in this document are the property of their respective owners.</a:t>
            </a:r>
          </a:p>
        </p:txBody>
      </p:sp>
    </p:spTree>
    <p:extLst>
      <p:ext uri="{BB962C8B-B14F-4D97-AF65-F5344CB8AC3E}">
        <p14:creationId xmlns:p14="http://schemas.microsoft.com/office/powerpoint/2010/main" val="142638484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37.jpeg"/><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5.xml"/><Relationship Id="rId4" Type="http://schemas.openxmlformats.org/officeDocument/2006/relationships/image" Target="../media/image45.jpe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5.xml"/><Relationship Id="rId4"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19.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3.jpeg"/><Relationship Id="rId1" Type="http://schemas.openxmlformats.org/officeDocument/2006/relationships/slideLayout" Target="../slideLayouts/slideLayout19.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2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3.jpeg"/><Relationship Id="rId1" Type="http://schemas.openxmlformats.org/officeDocument/2006/relationships/slideLayout" Target="../slideLayouts/slideLayout19.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jpg"/></Relationships>
</file>

<file path=ppt/slides/_rels/slide2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53.jpeg"/><Relationship Id="rId1" Type="http://schemas.openxmlformats.org/officeDocument/2006/relationships/slideLayout" Target="../slideLayouts/slideLayout19.xml"/><Relationship Id="rId5" Type="http://schemas.openxmlformats.org/officeDocument/2006/relationships/image" Target="../media/image68.jpg"/><Relationship Id="rId4" Type="http://schemas.openxmlformats.org/officeDocument/2006/relationships/image" Target="../media/image67.jpeg"/></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3.jpeg"/><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32.png"/><Relationship Id="rId1" Type="http://schemas.openxmlformats.org/officeDocument/2006/relationships/slideLayout" Target="../slideLayouts/slideLayout14.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ctrTitle"/>
          </p:nvPr>
        </p:nvSpPr>
        <p:spPr>
          <a:xfrm>
            <a:off x="1524002" y="1122364"/>
            <a:ext cx="6372200" cy="3170733"/>
          </a:xfrm>
        </p:spPr>
        <p:txBody>
          <a:bodyPr anchor="ctr"/>
          <a:lstStyle/>
          <a:p>
            <a:r>
              <a:rPr lang="fr-FR" dirty="0" smtClean="0">
                <a:latin typeface="BIZ UDPゴシック" panose="020B0400000000000000" pitchFamily="50" charset="-128"/>
                <a:ea typeface="BIZ UDPゴシック" panose="020B0400000000000000" pitchFamily="50" charset="-128"/>
              </a:rPr>
              <a:t>Mobility</a:t>
            </a:r>
            <a:r>
              <a:rPr lang="ja-JP" altLang="en-US" dirty="0" smtClean="0">
                <a:latin typeface="BIZ UDPゴシック" panose="020B0400000000000000" pitchFamily="50" charset="-128"/>
                <a:ea typeface="BIZ UDPゴシック" panose="020B0400000000000000" pitchFamily="50" charset="-128"/>
              </a:rPr>
              <a:t>活用</a:t>
            </a:r>
            <a:r>
              <a:rPr lang="en-US" altLang="ja-JP" dirty="0" smtClean="0">
                <a:latin typeface="BIZ UDPゴシック" panose="020B0400000000000000" pitchFamily="50" charset="-128"/>
                <a:ea typeface="BIZ UDPゴシック" panose="020B0400000000000000" pitchFamily="50" charset="-128"/>
              </a:rPr>
              <a:t/>
            </a:r>
            <a:br>
              <a:rPr lang="en-US" altLang="ja-JP" dirty="0" smtClean="0">
                <a:latin typeface="BIZ UDPゴシック" panose="020B0400000000000000" pitchFamily="50" charset="-128"/>
                <a:ea typeface="BIZ UDPゴシック" panose="020B0400000000000000" pitchFamily="50" charset="-128"/>
              </a:rPr>
            </a:br>
            <a:r>
              <a:rPr lang="ja-JP" altLang="en-US" dirty="0" smtClean="0">
                <a:latin typeface="BIZ UDPゴシック" panose="020B0400000000000000" pitchFamily="50" charset="-128"/>
                <a:ea typeface="BIZ UDPゴシック" panose="020B0400000000000000" pitchFamily="50" charset="-128"/>
              </a:rPr>
              <a:t>マネタイズ</a:t>
            </a:r>
            <a:r>
              <a:rPr lang="fr-FR" dirty="0" smtClean="0">
                <a:latin typeface="BIZ UDPゴシック" panose="020B0400000000000000" pitchFamily="50" charset="-128"/>
                <a:ea typeface="BIZ UDPゴシック" panose="020B0400000000000000" pitchFamily="50" charset="-128"/>
              </a:rPr>
              <a:t> </a:t>
            </a:r>
            <a:endParaRPr lang="en-US" dirty="0">
              <a:latin typeface="BIZ UDPゴシック" panose="020B0400000000000000" pitchFamily="50" charset="-128"/>
              <a:ea typeface="BIZ UDPゴシック" panose="020B0400000000000000" pitchFamily="50" charset="-128"/>
            </a:endParaRPr>
          </a:p>
        </p:txBody>
      </p:sp>
      <p:pic>
        <p:nvPicPr>
          <p:cNvPr id="8" name="Espace réservé pour une image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162" b="34162"/>
          <a:stretch>
            <a:fillRect/>
          </a:stretch>
        </p:blipFill>
        <p:spPr/>
      </p:pic>
    </p:spTree>
    <p:extLst>
      <p:ext uri="{BB962C8B-B14F-4D97-AF65-F5344CB8AC3E}">
        <p14:creationId xmlns:p14="http://schemas.microsoft.com/office/powerpoint/2010/main" val="1188334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752BD9F-DB45-4F6F-8FFA-0218791D2CE8}"/>
              </a:ext>
            </a:extLst>
          </p:cNvPr>
          <p:cNvSpPr>
            <a:spLocks noGrp="1"/>
          </p:cNvSpPr>
          <p:nvPr>
            <p:ph type="title"/>
          </p:nvPr>
        </p:nvSpPr>
        <p:spPr/>
        <p:txBody>
          <a:bodyPr/>
          <a:lstStyle/>
          <a:p>
            <a:r>
              <a:rPr lang="de-DE" dirty="0" err="1"/>
              <a:t>Risks</a:t>
            </a:r>
            <a:r>
              <a:rPr lang="de-DE" dirty="0"/>
              <a:t>, </a:t>
            </a:r>
            <a:r>
              <a:rPr lang="de-DE" dirty="0" err="1"/>
              <a:t>Expectations</a:t>
            </a:r>
            <a:r>
              <a:rPr lang="de-DE" dirty="0"/>
              <a:t>, </a:t>
            </a:r>
            <a:r>
              <a:rPr lang="de-DE" dirty="0" err="1"/>
              <a:t>Issues</a:t>
            </a:r>
            <a:endParaRPr lang="de-DE" dirty="0"/>
          </a:p>
        </p:txBody>
      </p:sp>
      <p:sp>
        <p:nvSpPr>
          <p:cNvPr id="5" name="Inhaltsplatzhalter 4">
            <a:extLst>
              <a:ext uri="{FF2B5EF4-FFF2-40B4-BE49-F238E27FC236}">
                <a16:creationId xmlns:a16="http://schemas.microsoft.com/office/drawing/2014/main" id="{EB3BFB36-583F-4564-B27E-80DA8D21EED8}"/>
              </a:ext>
            </a:extLst>
          </p:cNvPr>
          <p:cNvSpPr txBox="1">
            <a:spLocks/>
          </p:cNvSpPr>
          <p:nvPr/>
        </p:nvSpPr>
        <p:spPr>
          <a:xfrm>
            <a:off x="452762" y="891988"/>
            <a:ext cx="11661708" cy="55613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bg1">
                    <a:lumMod val="6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Project Risks after technical clarification</a:t>
            </a:r>
          </a:p>
          <a:p>
            <a:pPr marL="457200" indent="-457200">
              <a:buFont typeface="+mj-lt"/>
              <a:buAutoNum type="arabicPeriod"/>
            </a:pPr>
            <a:r>
              <a:rPr lang="en-US" dirty="0"/>
              <a:t>WIFI coverage</a:t>
            </a:r>
          </a:p>
          <a:p>
            <a:r>
              <a:rPr lang="en-US" dirty="0"/>
              <a:t>Testing on site and adaptation of cover</a:t>
            </a:r>
          </a:p>
          <a:p>
            <a:pPr marL="0" indent="0">
              <a:buFont typeface="Wingdings" panose="05000000000000000000" pitchFamily="2" charset="2"/>
              <a:buNone/>
            </a:pPr>
            <a:endParaRPr lang="en-US" dirty="0"/>
          </a:p>
          <a:p>
            <a:pPr marL="457200" indent="-457200">
              <a:buFont typeface="+mj-lt"/>
              <a:buAutoNum type="arabicPeriod" startAt="2"/>
            </a:pPr>
            <a:r>
              <a:rPr lang="en-US" dirty="0"/>
              <a:t>Duplicating </a:t>
            </a:r>
            <a:r>
              <a:rPr lang="en-US" dirty="0" err="1"/>
              <a:t>Beckhoff</a:t>
            </a:r>
            <a:r>
              <a:rPr lang="en-US" dirty="0"/>
              <a:t> HMI to </a:t>
            </a:r>
            <a:r>
              <a:rPr lang="en-US" dirty="0" err="1"/>
              <a:t>WebVue</a:t>
            </a:r>
            <a:r>
              <a:rPr lang="en-US" dirty="0"/>
              <a:t> mimics </a:t>
            </a:r>
          </a:p>
          <a:p>
            <a:r>
              <a:rPr lang="en-US" dirty="0"/>
              <a:t>Additional workload</a:t>
            </a:r>
          </a:p>
          <a:p>
            <a:pPr marL="0" indent="0">
              <a:buFont typeface="Wingdings" panose="05000000000000000000" pitchFamily="2" charset="2"/>
              <a:buNone/>
            </a:pPr>
            <a:endParaRPr lang="en-US" dirty="0"/>
          </a:p>
          <a:p>
            <a:pPr marL="457200" indent="-457200">
              <a:buFont typeface="+mj-lt"/>
              <a:buAutoNum type="arabicPeriod" startAt="2"/>
            </a:pPr>
            <a:r>
              <a:rPr lang="en-US" dirty="0"/>
              <a:t>Protection against industrial espionage. Recipes, clues of production</a:t>
            </a:r>
          </a:p>
          <a:p>
            <a:r>
              <a:rPr lang="en-US" dirty="0"/>
              <a:t>No OT knowledges in IT</a:t>
            </a:r>
          </a:p>
          <a:p>
            <a:endParaRPr lang="en-US" dirty="0"/>
          </a:p>
          <a:p>
            <a:r>
              <a:rPr lang="en-US" dirty="0" err="1"/>
              <a:t>PcVue</a:t>
            </a:r>
            <a:r>
              <a:rPr lang="en-US" dirty="0"/>
              <a:t> Secure appliance with Kaspersky/Advantech bundle.</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51194087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84756-3373-48DD-93F5-27EC51C48FB0}"/>
              </a:ext>
            </a:extLst>
          </p:cNvPr>
          <p:cNvSpPr>
            <a:spLocks noGrp="1"/>
          </p:cNvSpPr>
          <p:nvPr>
            <p:ph idx="1"/>
          </p:nvPr>
        </p:nvSpPr>
        <p:spPr>
          <a:xfrm>
            <a:off x="119337" y="891988"/>
            <a:ext cx="3570920" cy="5561348"/>
          </a:xfrm>
        </p:spPr>
        <p:txBody>
          <a:bodyPr>
            <a:normAutofit fontScale="92500" lnSpcReduction="10000"/>
          </a:bodyPr>
          <a:lstStyle/>
          <a:p>
            <a:r>
              <a:rPr lang="en-US" dirty="0"/>
              <a:t>Project POC for ZIBO </a:t>
            </a:r>
            <a:r>
              <a:rPr lang="en-US" altLang="zh-CN" dirty="0"/>
              <a:t>City, part of Digitalization of Power Grid 13</a:t>
            </a:r>
            <a:r>
              <a:rPr lang="en-US" altLang="zh-CN" baseline="30000" dirty="0"/>
              <a:t>th</a:t>
            </a:r>
            <a:r>
              <a:rPr lang="en-US" altLang="zh-CN" dirty="0"/>
              <a:t> 5-year plan of Shandong province</a:t>
            </a:r>
          </a:p>
          <a:p>
            <a:r>
              <a:rPr lang="en-US" dirty="0"/>
              <a:t>Asset Management (predictive maintenance and health score card) and </a:t>
            </a:r>
            <a:r>
              <a:rPr lang="en-US" altLang="zh-CN" dirty="0"/>
              <a:t>Mobility as selling points</a:t>
            </a:r>
          </a:p>
          <a:p>
            <a:endParaRPr lang="en-US" altLang="zh-CN" dirty="0"/>
          </a:p>
          <a:p>
            <a:r>
              <a:rPr lang="en-US" dirty="0"/>
              <a:t>Target April 2018</a:t>
            </a:r>
          </a:p>
          <a:p>
            <a:r>
              <a:rPr lang="en-US" dirty="0"/>
              <a:t>1 MVMV substation</a:t>
            </a:r>
          </a:p>
          <a:p>
            <a:r>
              <a:rPr lang="en-US" dirty="0"/>
              <a:t>5 RMU</a:t>
            </a:r>
          </a:p>
          <a:p>
            <a:r>
              <a:rPr lang="en-US" dirty="0"/>
              <a:t>Same usage as SMARTPIX project for SE in 2016 </a:t>
            </a:r>
          </a:p>
          <a:p>
            <a:r>
              <a:rPr lang="en-US" dirty="0" err="1"/>
              <a:t>Locamation</a:t>
            </a:r>
            <a:r>
              <a:rPr lang="en-US" dirty="0"/>
              <a:t> is the SI, and PcVue took part in Mobility deployment</a:t>
            </a:r>
          </a:p>
          <a:p>
            <a:endParaRPr lang="en-US" dirty="0"/>
          </a:p>
        </p:txBody>
      </p:sp>
      <p:sp>
        <p:nvSpPr>
          <p:cNvPr id="4" name="Title 3">
            <a:extLst>
              <a:ext uri="{FF2B5EF4-FFF2-40B4-BE49-F238E27FC236}">
                <a16:creationId xmlns:a16="http://schemas.microsoft.com/office/drawing/2014/main" id="{A94D3108-606F-49CF-AB74-801D116FC854}"/>
              </a:ext>
            </a:extLst>
          </p:cNvPr>
          <p:cNvSpPr>
            <a:spLocks noGrp="1"/>
          </p:cNvSpPr>
          <p:nvPr>
            <p:ph type="title"/>
          </p:nvPr>
        </p:nvSpPr>
        <p:spPr/>
        <p:txBody>
          <a:bodyPr/>
          <a:lstStyle/>
          <a:p>
            <a:r>
              <a:rPr lang="en-US" altLang="zh-CN" dirty="0"/>
              <a:t>Context</a:t>
            </a:r>
            <a:endParaRPr lang="en-US" dirty="0"/>
          </a:p>
        </p:txBody>
      </p:sp>
      <p:sp>
        <p:nvSpPr>
          <p:cNvPr id="5" name="Picture Placeholder 4">
            <a:extLst>
              <a:ext uri="{FF2B5EF4-FFF2-40B4-BE49-F238E27FC236}">
                <a16:creationId xmlns:a16="http://schemas.microsoft.com/office/drawing/2014/main" id="{B6056D0A-E260-484B-8090-7A18BA0EE3A9}"/>
              </a:ext>
            </a:extLst>
          </p:cNvPr>
          <p:cNvSpPr>
            <a:spLocks noGrp="1"/>
          </p:cNvSpPr>
          <p:nvPr>
            <p:ph type="pic" sz="quarter" idx="13"/>
          </p:nvPr>
        </p:nvSpPr>
        <p:spPr/>
      </p:sp>
      <p:pic>
        <p:nvPicPr>
          <p:cNvPr id="7" name="Picture 6">
            <a:extLst>
              <a:ext uri="{FF2B5EF4-FFF2-40B4-BE49-F238E27FC236}">
                <a16:creationId xmlns:a16="http://schemas.microsoft.com/office/drawing/2014/main" id="{0FB9F129-B01E-4F0A-A3AC-A96CB23028FC}"/>
              </a:ext>
            </a:extLst>
          </p:cNvPr>
          <p:cNvPicPr>
            <a:picLocks noChangeAspect="1"/>
          </p:cNvPicPr>
          <p:nvPr/>
        </p:nvPicPr>
        <p:blipFill>
          <a:blip r:embed="rId3"/>
          <a:stretch>
            <a:fillRect/>
          </a:stretch>
        </p:blipFill>
        <p:spPr>
          <a:xfrm>
            <a:off x="3570514" y="1609495"/>
            <a:ext cx="8621486" cy="4539140"/>
          </a:xfrm>
          <a:prstGeom prst="rect">
            <a:avLst/>
          </a:prstGeom>
        </p:spPr>
      </p:pic>
      <p:pic>
        <p:nvPicPr>
          <p:cNvPr id="6" name="Picture 5">
            <a:extLst>
              <a:ext uri="{FF2B5EF4-FFF2-40B4-BE49-F238E27FC236}">
                <a16:creationId xmlns:a16="http://schemas.microsoft.com/office/drawing/2014/main" id="{AB5C5EBE-17FA-49E2-B9A8-C8C5432E20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4624" y="-2868033"/>
            <a:ext cx="4915939" cy="3686954"/>
          </a:xfrm>
          <a:prstGeom prst="rect">
            <a:avLst/>
          </a:prstGeom>
        </p:spPr>
      </p:pic>
      <p:sp>
        <p:nvSpPr>
          <p:cNvPr id="3" name="Arrow: Left-Right 2">
            <a:extLst>
              <a:ext uri="{FF2B5EF4-FFF2-40B4-BE49-F238E27FC236}">
                <a16:creationId xmlns:a16="http://schemas.microsoft.com/office/drawing/2014/main" id="{E5EBCA3B-0E59-458B-8EFF-E6529196ECF9}"/>
              </a:ext>
            </a:extLst>
          </p:cNvPr>
          <p:cNvSpPr/>
          <p:nvPr/>
        </p:nvSpPr>
        <p:spPr>
          <a:xfrm>
            <a:off x="4947557" y="3929744"/>
            <a:ext cx="1436914" cy="6531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DA0F779A-103A-480D-997D-EA4D1AC22FBD}"/>
              </a:ext>
            </a:extLst>
          </p:cNvPr>
          <p:cNvSpPr/>
          <p:nvPr/>
        </p:nvSpPr>
        <p:spPr>
          <a:xfrm>
            <a:off x="6384471" y="3570514"/>
            <a:ext cx="2873829" cy="1830940"/>
          </a:xfrm>
          <a:prstGeom prst="rect">
            <a:avLst/>
          </a:prstGeom>
          <a:solidFill>
            <a:srgbClr val="D34817">
              <a:alpha val="4313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050" name="Picture 2" descr="https://lh3.googleusercontent.com/qbUBFtJhE0cpHgGgxgV2sOMj-Cf44Yn1HkCBecJQllR0D7bgExxfMns-OZY9ca4lOVhirybhsyupz80FtGTP2fWCYHlLTHizlxLgf-kocD7WwG5ZgmP2ef_gnGYu1cGQcFgr3PxqOpTJbODUj_1wgv1mEXDSSfiLuM6aSrTOFRzhJqZ_fYGCWbVjW3Gi3PYv1rXeJR5TUE1CZ7r64E3Q0n8uYffwmhoVc3W_u9su8UEqq5S6TDCszS8vLwuXK9_Whjy9E4rcukMP0GbpboqUqgJMWDeBEUH4zysGb1ww9m7qrss8WXNvqXe4-L0GiVqmF9Pa7Mpn8ZpBVJZk7WTDbuESQDe9X-O_lVuXD22uSf91XNT2sJk4xPuzQoEsG3vhHaJ3ECF81_sbBe_XdnngbbFSG8GCtlfIQEDWo0xNxjTyBDnZFc50TyFnXbGZKXLGBkfvOt9_ZDbG6ZaYl1a2-4xrByYq5EOMLChpmfocFPWVV5ZbSCcJwmNcEjKfhTBJW6c7sMv7p92noNhTSEUuHlEcBbu_xak5U0GZtESBjmnUMd7MEBvTAmc5erxC7WIxLQown9o14juqR_xFN5BmAcSn2FlnVyMWyt_nvpBu=w2384-h1788-no">
            <a:extLst>
              <a:ext uri="{FF2B5EF4-FFF2-40B4-BE49-F238E27FC236}">
                <a16:creationId xmlns:a16="http://schemas.microsoft.com/office/drawing/2014/main" id="{4FD17FA6-A7C9-4349-A737-EAEE48D50D9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81257" y="-1910775"/>
            <a:ext cx="3411337" cy="2558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93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84756-3373-48DD-93F5-27EC51C48FB0}"/>
              </a:ext>
            </a:extLst>
          </p:cNvPr>
          <p:cNvSpPr>
            <a:spLocks noGrp="1"/>
          </p:cNvSpPr>
          <p:nvPr>
            <p:ph idx="1"/>
          </p:nvPr>
        </p:nvSpPr>
        <p:spPr>
          <a:xfrm>
            <a:off x="119337" y="891988"/>
            <a:ext cx="3373671" cy="5561348"/>
          </a:xfrm>
        </p:spPr>
        <p:txBody>
          <a:bodyPr>
            <a:normAutofit fontScale="70000" lnSpcReduction="20000"/>
          </a:bodyPr>
          <a:lstStyle/>
          <a:p>
            <a:r>
              <a:rPr lang="en-US" dirty="0"/>
              <a:t>PcVue as Data Acquisition, monitoring and Control</a:t>
            </a:r>
            <a:r>
              <a:rPr lang="zh-CN" altLang="en-US" dirty="0"/>
              <a:t> </a:t>
            </a:r>
            <a:r>
              <a:rPr lang="en-US" altLang="zh-CN" dirty="0"/>
              <a:t>and</a:t>
            </a:r>
            <a:r>
              <a:rPr lang="zh-CN" altLang="en-US" dirty="0"/>
              <a:t> </a:t>
            </a:r>
            <a:r>
              <a:rPr lang="en-US" altLang="zh-CN" dirty="0"/>
              <a:t>server</a:t>
            </a:r>
            <a:endParaRPr lang="en-US" dirty="0"/>
          </a:p>
          <a:p>
            <a:r>
              <a:rPr lang="en-US" dirty="0"/>
              <a:t>Data retrieved from </a:t>
            </a:r>
          </a:p>
          <a:p>
            <a:pPr lvl="1"/>
            <a:r>
              <a:rPr lang="en-US" dirty="0" err="1"/>
              <a:t>Locamation</a:t>
            </a:r>
            <a:r>
              <a:rPr lang="en-US" dirty="0"/>
              <a:t> </a:t>
            </a:r>
            <a:r>
              <a:rPr lang="en-US" altLang="zh-CN" dirty="0"/>
              <a:t>Device</a:t>
            </a:r>
            <a:r>
              <a:rPr lang="en-US" dirty="0"/>
              <a:t> using 104</a:t>
            </a:r>
          </a:p>
          <a:p>
            <a:pPr lvl="1"/>
            <a:r>
              <a:rPr lang="en-US" dirty="0"/>
              <a:t>NARI protection relay using 61850</a:t>
            </a:r>
          </a:p>
          <a:p>
            <a:pPr lvl="1"/>
            <a:r>
              <a:rPr lang="en-US" dirty="0"/>
              <a:t>LV from </a:t>
            </a:r>
            <a:r>
              <a:rPr lang="en-US" dirty="0" err="1"/>
              <a:t>Kingview</a:t>
            </a:r>
            <a:r>
              <a:rPr lang="en-US" dirty="0"/>
              <a:t> gateway in Modbus IP </a:t>
            </a:r>
          </a:p>
          <a:p>
            <a:pPr lvl="1"/>
            <a:r>
              <a:rPr lang="en-US" dirty="0"/>
              <a:t>Environment meters in Modbus IP</a:t>
            </a:r>
          </a:p>
          <a:p>
            <a:r>
              <a:rPr lang="en-US" dirty="0"/>
              <a:t>Data sent using IEC 104, webservices</a:t>
            </a:r>
          </a:p>
          <a:p>
            <a:r>
              <a:rPr lang="en-US" dirty="0"/>
              <a:t>SQL server in dedicated Analytics Server</a:t>
            </a:r>
          </a:p>
          <a:p>
            <a:r>
              <a:rPr lang="en-US" dirty="0"/>
              <a:t>Analytics (Spark, KNN) with model using PcVue data</a:t>
            </a:r>
          </a:p>
          <a:p>
            <a:r>
              <a:rPr lang="en-US" dirty="0"/>
              <a:t>Visualization only on Web </a:t>
            </a:r>
          </a:p>
          <a:p>
            <a:pPr lvl="1"/>
            <a:r>
              <a:rPr lang="en-US" dirty="0"/>
              <a:t>Control UI based on </a:t>
            </a:r>
            <a:r>
              <a:rPr lang="en-US" dirty="0" err="1"/>
              <a:t>WebVue</a:t>
            </a:r>
            <a:r>
              <a:rPr lang="en-US" dirty="0"/>
              <a:t> NT</a:t>
            </a:r>
          </a:p>
          <a:p>
            <a:pPr lvl="1"/>
            <a:r>
              <a:rPr lang="en-US" dirty="0"/>
              <a:t>Mobile client for advanced maintenance and operation</a:t>
            </a:r>
          </a:p>
          <a:p>
            <a:pPr lvl="1"/>
            <a:r>
              <a:rPr lang="en-US" dirty="0"/>
              <a:t>Analytics using Superset</a:t>
            </a:r>
          </a:p>
        </p:txBody>
      </p:sp>
      <p:sp>
        <p:nvSpPr>
          <p:cNvPr id="4" name="Title 3">
            <a:extLst>
              <a:ext uri="{FF2B5EF4-FFF2-40B4-BE49-F238E27FC236}">
                <a16:creationId xmlns:a16="http://schemas.microsoft.com/office/drawing/2014/main" id="{A94D3108-606F-49CF-AB74-801D116FC854}"/>
              </a:ext>
            </a:extLst>
          </p:cNvPr>
          <p:cNvSpPr>
            <a:spLocks noGrp="1"/>
          </p:cNvSpPr>
          <p:nvPr>
            <p:ph type="title"/>
          </p:nvPr>
        </p:nvSpPr>
        <p:spPr/>
        <p:txBody>
          <a:bodyPr/>
          <a:lstStyle/>
          <a:p>
            <a:r>
              <a:rPr lang="en-US" altLang="zh-CN" dirty="0"/>
              <a:t>Diagram Architecture</a:t>
            </a:r>
            <a:endParaRPr lang="en-US" dirty="0"/>
          </a:p>
        </p:txBody>
      </p:sp>
      <p:pic>
        <p:nvPicPr>
          <p:cNvPr id="3" name="Picture 2">
            <a:extLst>
              <a:ext uri="{FF2B5EF4-FFF2-40B4-BE49-F238E27FC236}">
                <a16:creationId xmlns:a16="http://schemas.microsoft.com/office/drawing/2014/main" id="{80B63F3A-B5C7-414C-B67E-912FF495885D}"/>
              </a:ext>
            </a:extLst>
          </p:cNvPr>
          <p:cNvPicPr>
            <a:picLocks noChangeAspect="1"/>
          </p:cNvPicPr>
          <p:nvPr/>
        </p:nvPicPr>
        <p:blipFill>
          <a:blip r:embed="rId3"/>
          <a:stretch>
            <a:fillRect/>
          </a:stretch>
        </p:blipFill>
        <p:spPr>
          <a:xfrm>
            <a:off x="3512271" y="1239193"/>
            <a:ext cx="8560392" cy="4698562"/>
          </a:xfrm>
          <a:prstGeom prst="rect">
            <a:avLst/>
          </a:prstGeom>
        </p:spPr>
      </p:pic>
      <p:pic>
        <p:nvPicPr>
          <p:cNvPr id="7" name="Picture 6">
            <a:extLst>
              <a:ext uri="{FF2B5EF4-FFF2-40B4-BE49-F238E27FC236}">
                <a16:creationId xmlns:a16="http://schemas.microsoft.com/office/drawing/2014/main" id="{06F03893-576D-4BDB-9D66-8E13AD2DEE4F}"/>
              </a:ext>
            </a:extLst>
          </p:cNvPr>
          <p:cNvPicPr>
            <a:picLocks noChangeAspect="1"/>
          </p:cNvPicPr>
          <p:nvPr/>
        </p:nvPicPr>
        <p:blipFill>
          <a:blip r:embed="rId4"/>
          <a:stretch>
            <a:fillRect/>
          </a:stretch>
        </p:blipFill>
        <p:spPr>
          <a:xfrm>
            <a:off x="3493008" y="1933007"/>
            <a:ext cx="4245377" cy="4272246"/>
          </a:xfrm>
          <a:prstGeom prst="rect">
            <a:avLst/>
          </a:prstGeom>
        </p:spPr>
      </p:pic>
    </p:spTree>
    <p:extLst>
      <p:ext uri="{BB962C8B-B14F-4D97-AF65-F5344CB8AC3E}">
        <p14:creationId xmlns:p14="http://schemas.microsoft.com/office/powerpoint/2010/main" val="340019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084756-3373-48DD-93F5-27EC51C48FB0}"/>
              </a:ext>
            </a:extLst>
          </p:cNvPr>
          <p:cNvSpPr>
            <a:spLocks noGrp="1"/>
          </p:cNvSpPr>
          <p:nvPr>
            <p:ph idx="1"/>
          </p:nvPr>
        </p:nvSpPr>
        <p:spPr/>
        <p:txBody>
          <a:bodyPr>
            <a:normAutofit/>
          </a:bodyPr>
          <a:lstStyle/>
          <a:p>
            <a:r>
              <a:rPr lang="en-US" dirty="0"/>
              <a:t>One PcVue SCADA server in an embedded IPC in the main cubicle of the MVMV station</a:t>
            </a:r>
          </a:p>
          <a:p>
            <a:r>
              <a:rPr lang="en-US" dirty="0"/>
              <a:t>Client station in 7 cubicle</a:t>
            </a:r>
          </a:p>
          <a:p>
            <a:r>
              <a:rPr lang="en-US" dirty="0"/>
              <a:t>Mobility server in separate PC, in charge of </a:t>
            </a:r>
            <a:r>
              <a:rPr lang="en-US" dirty="0" err="1"/>
              <a:t>WebVue</a:t>
            </a:r>
            <a:r>
              <a:rPr lang="en-US" dirty="0"/>
              <a:t> server and </a:t>
            </a:r>
            <a:r>
              <a:rPr lang="en-US" dirty="0" err="1"/>
              <a:t>ContextVue</a:t>
            </a:r>
            <a:endParaRPr lang="en-US" dirty="0"/>
          </a:p>
          <a:p>
            <a:r>
              <a:rPr lang="en-US" dirty="0"/>
              <a:t>1 BLE in MVMV station + 1 NFC tags per bay </a:t>
            </a:r>
            <a:r>
              <a:rPr lang="zh-CN" altLang="en-US" dirty="0"/>
              <a:t>（</a:t>
            </a:r>
            <a:r>
              <a:rPr lang="en-US" altLang="zh-CN" dirty="0"/>
              <a:t>~30</a:t>
            </a:r>
            <a:r>
              <a:rPr lang="zh-CN" altLang="en-US" dirty="0"/>
              <a:t>）</a:t>
            </a:r>
            <a:endParaRPr lang="en-US" dirty="0"/>
          </a:p>
          <a:p>
            <a:r>
              <a:rPr lang="en-US" dirty="0"/>
              <a:t>~4000 IO for MVMV</a:t>
            </a:r>
          </a:p>
          <a:p>
            <a:pPr marL="0" indent="0">
              <a:buNone/>
            </a:pPr>
            <a:endParaRPr lang="en-US" dirty="0"/>
          </a:p>
        </p:txBody>
      </p:sp>
      <p:sp>
        <p:nvSpPr>
          <p:cNvPr id="4" name="Title 3">
            <a:extLst>
              <a:ext uri="{FF2B5EF4-FFF2-40B4-BE49-F238E27FC236}">
                <a16:creationId xmlns:a16="http://schemas.microsoft.com/office/drawing/2014/main" id="{A94D3108-606F-49CF-AB74-801D116FC854}"/>
              </a:ext>
            </a:extLst>
          </p:cNvPr>
          <p:cNvSpPr>
            <a:spLocks noGrp="1"/>
          </p:cNvSpPr>
          <p:nvPr>
            <p:ph type="title"/>
          </p:nvPr>
        </p:nvSpPr>
        <p:spPr/>
        <p:txBody>
          <a:bodyPr/>
          <a:lstStyle/>
          <a:p>
            <a:r>
              <a:rPr lang="en-US" altLang="zh-CN" dirty="0"/>
              <a:t>Licensing Architecture</a:t>
            </a:r>
            <a:endParaRPr lang="en-US" dirty="0"/>
          </a:p>
        </p:txBody>
      </p:sp>
      <p:sp>
        <p:nvSpPr>
          <p:cNvPr id="5" name="Picture Placeholder 4">
            <a:extLst>
              <a:ext uri="{FF2B5EF4-FFF2-40B4-BE49-F238E27FC236}">
                <a16:creationId xmlns:a16="http://schemas.microsoft.com/office/drawing/2014/main" id="{B6056D0A-E260-484B-8090-7A18BA0EE3A9}"/>
              </a:ext>
            </a:extLst>
          </p:cNvPr>
          <p:cNvSpPr>
            <a:spLocks noGrp="1"/>
          </p:cNvSpPr>
          <p:nvPr>
            <p:ph type="pic" sz="quarter" idx="13"/>
          </p:nvPr>
        </p:nvSpPr>
        <p:spPr/>
      </p:sp>
      <p:pic>
        <p:nvPicPr>
          <p:cNvPr id="8" name="Picture 7">
            <a:extLst>
              <a:ext uri="{FF2B5EF4-FFF2-40B4-BE49-F238E27FC236}">
                <a16:creationId xmlns:a16="http://schemas.microsoft.com/office/drawing/2014/main" id="{F33C29AC-1F80-44BF-ABC2-431222B69225}"/>
              </a:ext>
            </a:extLst>
          </p:cNvPr>
          <p:cNvPicPr>
            <a:picLocks noChangeAspect="1"/>
          </p:cNvPicPr>
          <p:nvPr/>
        </p:nvPicPr>
        <p:blipFill>
          <a:blip r:embed="rId3"/>
          <a:stretch>
            <a:fillRect/>
          </a:stretch>
        </p:blipFill>
        <p:spPr>
          <a:xfrm>
            <a:off x="3493008" y="1284513"/>
            <a:ext cx="8479733" cy="4882920"/>
          </a:xfrm>
          <a:prstGeom prst="rect">
            <a:avLst/>
          </a:prstGeom>
          <a:solidFill>
            <a:schemeClr val="bg1"/>
          </a:solidFill>
        </p:spPr>
      </p:pic>
    </p:spTree>
    <p:extLst>
      <p:ext uri="{BB962C8B-B14F-4D97-AF65-F5344CB8AC3E}">
        <p14:creationId xmlns:p14="http://schemas.microsoft.com/office/powerpoint/2010/main" val="39372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D37CBB-765B-466C-A838-5806B6E1DF3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33333" b="9048"/>
          <a:stretch/>
        </p:blipFill>
        <p:spPr>
          <a:xfrm>
            <a:off x="283029" y="409864"/>
            <a:ext cx="9144000" cy="3951514"/>
          </a:xfrm>
          <a:prstGeom prst="rect">
            <a:avLst/>
          </a:prstGeom>
        </p:spPr>
      </p:pic>
      <p:pic>
        <p:nvPicPr>
          <p:cNvPr id="7" name="Picture 6">
            <a:extLst>
              <a:ext uri="{FF2B5EF4-FFF2-40B4-BE49-F238E27FC236}">
                <a16:creationId xmlns:a16="http://schemas.microsoft.com/office/drawing/2014/main" id="{77BB4CD8-56AA-497A-8E59-A82E29FD7AD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95" t="28095" r="15833" b="30476"/>
          <a:stretch/>
        </p:blipFill>
        <p:spPr>
          <a:xfrm>
            <a:off x="4321628" y="3657600"/>
            <a:ext cx="7641771" cy="2841172"/>
          </a:xfrm>
          <a:prstGeom prst="rect">
            <a:avLst/>
          </a:prstGeom>
        </p:spPr>
      </p:pic>
      <p:sp>
        <p:nvSpPr>
          <p:cNvPr id="4" name="TextBox 3">
            <a:extLst>
              <a:ext uri="{FF2B5EF4-FFF2-40B4-BE49-F238E27FC236}">
                <a16:creationId xmlns:a16="http://schemas.microsoft.com/office/drawing/2014/main" id="{BEAA47B3-88B7-4130-AB8C-BFB6AA36A4A3}"/>
              </a:ext>
            </a:extLst>
          </p:cNvPr>
          <p:cNvSpPr txBox="1"/>
          <p:nvPr/>
        </p:nvSpPr>
        <p:spPr>
          <a:xfrm>
            <a:off x="596285" y="4622147"/>
            <a:ext cx="15171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IEC 104 server</a:t>
            </a:r>
          </a:p>
        </p:txBody>
      </p:sp>
    </p:spTree>
    <p:extLst>
      <p:ext uri="{BB962C8B-B14F-4D97-AF65-F5344CB8AC3E}">
        <p14:creationId xmlns:p14="http://schemas.microsoft.com/office/powerpoint/2010/main" val="109715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35A7D3-E453-4AFC-B010-DC7F6EDEAAC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381"/>
          <a:stretch/>
        </p:blipFill>
        <p:spPr>
          <a:xfrm>
            <a:off x="771452" y="3804556"/>
            <a:ext cx="4320000" cy="2838857"/>
          </a:xfrm>
          <a:prstGeom prst="rect">
            <a:avLst/>
          </a:prstGeom>
        </p:spPr>
      </p:pic>
      <p:pic>
        <p:nvPicPr>
          <p:cNvPr id="9" name="Picture 8">
            <a:extLst>
              <a:ext uri="{FF2B5EF4-FFF2-40B4-BE49-F238E27FC236}">
                <a16:creationId xmlns:a16="http://schemas.microsoft.com/office/drawing/2014/main" id="{4C9CA85B-A4F2-4D8C-9115-FDDC333FDA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1452" y="172670"/>
            <a:ext cx="4320000" cy="3240000"/>
          </a:xfrm>
          <a:prstGeom prst="rect">
            <a:avLst/>
          </a:prstGeom>
        </p:spPr>
      </p:pic>
      <p:pic>
        <p:nvPicPr>
          <p:cNvPr id="11" name="Picture 10">
            <a:extLst>
              <a:ext uri="{FF2B5EF4-FFF2-40B4-BE49-F238E27FC236}">
                <a16:creationId xmlns:a16="http://schemas.microsoft.com/office/drawing/2014/main" id="{5B877057-3417-43C2-9D86-56E48D2981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0709" y="802821"/>
            <a:ext cx="3808640" cy="5078186"/>
          </a:xfrm>
          <a:prstGeom prst="rect">
            <a:avLst/>
          </a:prstGeom>
        </p:spPr>
      </p:pic>
      <p:sp>
        <p:nvSpPr>
          <p:cNvPr id="3" name="TextBox 2">
            <a:extLst>
              <a:ext uri="{FF2B5EF4-FFF2-40B4-BE49-F238E27FC236}">
                <a16:creationId xmlns:a16="http://schemas.microsoft.com/office/drawing/2014/main" id="{A4EF0D85-B3C5-4AE2-9AFC-4BAA38F19325}"/>
              </a:ext>
            </a:extLst>
          </p:cNvPr>
          <p:cNvSpPr txBox="1"/>
          <p:nvPr/>
        </p:nvSpPr>
        <p:spPr>
          <a:xfrm>
            <a:off x="7481886" y="3542946"/>
            <a:ext cx="551771" cy="26161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router</a:t>
            </a:r>
          </a:p>
        </p:txBody>
      </p:sp>
      <p:sp>
        <p:nvSpPr>
          <p:cNvPr id="8" name="TextBox 7">
            <a:extLst>
              <a:ext uri="{FF2B5EF4-FFF2-40B4-BE49-F238E27FC236}">
                <a16:creationId xmlns:a16="http://schemas.microsoft.com/office/drawing/2014/main" id="{2DD4668A-1E46-4515-A51B-A4802DC8A6DC}"/>
              </a:ext>
            </a:extLst>
          </p:cNvPr>
          <p:cNvSpPr txBox="1"/>
          <p:nvPr/>
        </p:nvSpPr>
        <p:spPr>
          <a:xfrm>
            <a:off x="7677829" y="2656115"/>
            <a:ext cx="914399" cy="27699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IPC - PcVue</a:t>
            </a:r>
          </a:p>
        </p:txBody>
      </p:sp>
      <p:sp>
        <p:nvSpPr>
          <p:cNvPr id="10" name="TextBox 9">
            <a:extLst>
              <a:ext uri="{FF2B5EF4-FFF2-40B4-BE49-F238E27FC236}">
                <a16:creationId xmlns:a16="http://schemas.microsoft.com/office/drawing/2014/main" id="{EE36CF0E-79DE-47DB-84E7-8773C894B81D}"/>
              </a:ext>
            </a:extLst>
          </p:cNvPr>
          <p:cNvSpPr txBox="1"/>
          <p:nvPr/>
        </p:nvSpPr>
        <p:spPr>
          <a:xfrm>
            <a:off x="7757771" y="5093179"/>
            <a:ext cx="834457" cy="41549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Mobility Server</a:t>
            </a:r>
          </a:p>
        </p:txBody>
      </p:sp>
      <p:sp>
        <p:nvSpPr>
          <p:cNvPr id="12" name="TextBox 11">
            <a:extLst>
              <a:ext uri="{FF2B5EF4-FFF2-40B4-BE49-F238E27FC236}">
                <a16:creationId xmlns:a16="http://schemas.microsoft.com/office/drawing/2014/main" id="{67AD93D8-8569-492C-92D4-1387DFB71757}"/>
              </a:ext>
            </a:extLst>
          </p:cNvPr>
          <p:cNvSpPr txBox="1"/>
          <p:nvPr/>
        </p:nvSpPr>
        <p:spPr>
          <a:xfrm>
            <a:off x="4539681" y="897718"/>
            <a:ext cx="551771" cy="26161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BLE</a:t>
            </a:r>
          </a:p>
        </p:txBody>
      </p:sp>
      <p:sp>
        <p:nvSpPr>
          <p:cNvPr id="4" name="Oval 3">
            <a:extLst>
              <a:ext uri="{FF2B5EF4-FFF2-40B4-BE49-F238E27FC236}">
                <a16:creationId xmlns:a16="http://schemas.microsoft.com/office/drawing/2014/main" id="{13E78895-AD0A-46AA-87B8-E70DB8E96BA7}"/>
              </a:ext>
            </a:extLst>
          </p:cNvPr>
          <p:cNvSpPr/>
          <p:nvPr/>
        </p:nvSpPr>
        <p:spPr>
          <a:xfrm>
            <a:off x="4653643" y="1268186"/>
            <a:ext cx="522514" cy="39188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1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2"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6F6CBD-00C5-41DF-8BA6-A56A7C00FC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8083" y="0"/>
            <a:ext cx="5143500" cy="6858000"/>
          </a:xfrm>
          <a:prstGeom prst="rect">
            <a:avLst/>
          </a:prstGeom>
        </p:spPr>
      </p:pic>
      <p:pic>
        <p:nvPicPr>
          <p:cNvPr id="3" name="Picture 2">
            <a:extLst>
              <a:ext uri="{FF2B5EF4-FFF2-40B4-BE49-F238E27FC236}">
                <a16:creationId xmlns:a16="http://schemas.microsoft.com/office/drawing/2014/main" id="{D90D27EE-B030-4F94-9451-5045E1F436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pic>
        <p:nvPicPr>
          <p:cNvPr id="4" name="Picture 3">
            <a:extLst>
              <a:ext uri="{FF2B5EF4-FFF2-40B4-BE49-F238E27FC236}">
                <a16:creationId xmlns:a16="http://schemas.microsoft.com/office/drawing/2014/main" id="{9BBE566C-200A-4D4F-8D8D-A2266ECDF1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48500" y="-48986"/>
            <a:ext cx="5143500" cy="6858000"/>
          </a:xfrm>
          <a:prstGeom prst="rect">
            <a:avLst/>
          </a:prstGeom>
        </p:spPr>
      </p:pic>
      <p:sp>
        <p:nvSpPr>
          <p:cNvPr id="5" name="Oval 4">
            <a:extLst>
              <a:ext uri="{FF2B5EF4-FFF2-40B4-BE49-F238E27FC236}">
                <a16:creationId xmlns:a16="http://schemas.microsoft.com/office/drawing/2014/main" id="{496C6FC3-CDC3-425B-98CC-56E022FF18C2}"/>
              </a:ext>
            </a:extLst>
          </p:cNvPr>
          <p:cNvSpPr/>
          <p:nvPr/>
        </p:nvSpPr>
        <p:spPr>
          <a:xfrm>
            <a:off x="2691840" y="2797728"/>
            <a:ext cx="522514" cy="39188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E8193DB3-21B7-444D-BD1D-D5150449CC6D}"/>
              </a:ext>
            </a:extLst>
          </p:cNvPr>
          <p:cNvSpPr/>
          <p:nvPr/>
        </p:nvSpPr>
        <p:spPr>
          <a:xfrm>
            <a:off x="5451665" y="1600695"/>
            <a:ext cx="522514" cy="39188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val 6">
            <a:extLst>
              <a:ext uri="{FF2B5EF4-FFF2-40B4-BE49-F238E27FC236}">
                <a16:creationId xmlns:a16="http://schemas.microsoft.com/office/drawing/2014/main" id="{7DAE4079-F1C6-4A07-AF3B-B9DD87F7C82C}"/>
              </a:ext>
            </a:extLst>
          </p:cNvPr>
          <p:cNvSpPr/>
          <p:nvPr/>
        </p:nvSpPr>
        <p:spPr>
          <a:xfrm>
            <a:off x="6183185" y="1933204"/>
            <a:ext cx="522514" cy="39188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8157FC89-0C99-4490-889A-7263256990CB}"/>
              </a:ext>
            </a:extLst>
          </p:cNvPr>
          <p:cNvSpPr/>
          <p:nvPr/>
        </p:nvSpPr>
        <p:spPr>
          <a:xfrm>
            <a:off x="7978734" y="4526775"/>
            <a:ext cx="522514" cy="391885"/>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185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55274-8FD5-43CB-A203-5495AD5C4037}"/>
              </a:ext>
            </a:extLst>
          </p:cNvPr>
          <p:cNvPicPr>
            <a:picLocks noChangeAspect="1"/>
          </p:cNvPicPr>
          <p:nvPr/>
        </p:nvPicPr>
        <p:blipFill>
          <a:blip r:embed="rId2"/>
          <a:stretch>
            <a:fillRect/>
          </a:stretch>
        </p:blipFill>
        <p:spPr>
          <a:xfrm>
            <a:off x="595720" y="1458684"/>
            <a:ext cx="4031634" cy="4093029"/>
          </a:xfrm>
          <a:prstGeom prst="rect">
            <a:avLst/>
          </a:prstGeom>
        </p:spPr>
      </p:pic>
      <p:sp>
        <p:nvSpPr>
          <p:cNvPr id="4" name="Title 3">
            <a:extLst>
              <a:ext uri="{FF2B5EF4-FFF2-40B4-BE49-F238E27FC236}">
                <a16:creationId xmlns:a16="http://schemas.microsoft.com/office/drawing/2014/main" id="{54588020-A06E-48F5-A61D-ABE2C6FE75D9}"/>
              </a:ext>
            </a:extLst>
          </p:cNvPr>
          <p:cNvSpPr>
            <a:spLocks noGrp="1"/>
          </p:cNvSpPr>
          <p:nvPr>
            <p:ph type="title"/>
          </p:nvPr>
        </p:nvSpPr>
        <p:spPr/>
        <p:txBody>
          <a:bodyPr/>
          <a:lstStyle/>
          <a:p>
            <a:r>
              <a:rPr lang="en-US" altLang="zh-CN" dirty="0"/>
              <a:t>Mobility Configuration</a:t>
            </a:r>
            <a:endParaRPr lang="en-US" dirty="0"/>
          </a:p>
        </p:txBody>
      </p:sp>
      <p:sp>
        <p:nvSpPr>
          <p:cNvPr id="6" name="Picture Placeholder 5">
            <a:extLst>
              <a:ext uri="{FF2B5EF4-FFF2-40B4-BE49-F238E27FC236}">
                <a16:creationId xmlns:a16="http://schemas.microsoft.com/office/drawing/2014/main" id="{EE96399C-4A04-4493-9E45-91905E1CA4AD}"/>
              </a:ext>
            </a:extLst>
          </p:cNvPr>
          <p:cNvSpPr>
            <a:spLocks noGrp="1"/>
          </p:cNvSpPr>
          <p:nvPr>
            <p:ph type="pic" sz="quarter" idx="13"/>
          </p:nvPr>
        </p:nvSpPr>
        <p:spPr/>
      </p:sp>
      <p:pic>
        <p:nvPicPr>
          <p:cNvPr id="7" name="Picture 6">
            <a:extLst>
              <a:ext uri="{FF2B5EF4-FFF2-40B4-BE49-F238E27FC236}">
                <a16:creationId xmlns:a16="http://schemas.microsoft.com/office/drawing/2014/main" id="{7A73F50F-3EBF-4263-9CB1-CC7836125172}"/>
              </a:ext>
            </a:extLst>
          </p:cNvPr>
          <p:cNvPicPr>
            <a:picLocks noChangeAspect="1"/>
          </p:cNvPicPr>
          <p:nvPr/>
        </p:nvPicPr>
        <p:blipFill>
          <a:blip r:embed="rId3"/>
          <a:stretch>
            <a:fillRect/>
          </a:stretch>
        </p:blipFill>
        <p:spPr>
          <a:xfrm>
            <a:off x="4067519" y="1259478"/>
            <a:ext cx="3969204" cy="4114799"/>
          </a:xfrm>
          <a:prstGeom prst="rect">
            <a:avLst/>
          </a:prstGeom>
        </p:spPr>
      </p:pic>
      <p:pic>
        <p:nvPicPr>
          <p:cNvPr id="8" name="Picture 7">
            <a:extLst>
              <a:ext uri="{FF2B5EF4-FFF2-40B4-BE49-F238E27FC236}">
                <a16:creationId xmlns:a16="http://schemas.microsoft.com/office/drawing/2014/main" id="{E42CC839-AF7E-410C-96DE-199981579C89}"/>
              </a:ext>
            </a:extLst>
          </p:cNvPr>
          <p:cNvPicPr>
            <a:picLocks noChangeAspect="1"/>
          </p:cNvPicPr>
          <p:nvPr/>
        </p:nvPicPr>
        <p:blipFill>
          <a:blip r:embed="rId4"/>
          <a:stretch>
            <a:fillRect/>
          </a:stretch>
        </p:blipFill>
        <p:spPr>
          <a:xfrm>
            <a:off x="8036723" y="1621970"/>
            <a:ext cx="3991095" cy="3929743"/>
          </a:xfrm>
          <a:prstGeom prst="rect">
            <a:avLst/>
          </a:prstGeom>
        </p:spPr>
      </p:pic>
    </p:spTree>
    <p:extLst>
      <p:ext uri="{BB962C8B-B14F-4D97-AF65-F5344CB8AC3E}">
        <p14:creationId xmlns:p14="http://schemas.microsoft.com/office/powerpoint/2010/main" val="1346288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588020-A06E-48F5-A61D-ABE2C6FE75D9}"/>
              </a:ext>
            </a:extLst>
          </p:cNvPr>
          <p:cNvSpPr>
            <a:spLocks noGrp="1"/>
          </p:cNvSpPr>
          <p:nvPr>
            <p:ph type="title"/>
          </p:nvPr>
        </p:nvSpPr>
        <p:spPr/>
        <p:txBody>
          <a:bodyPr/>
          <a:lstStyle/>
          <a:p>
            <a:r>
              <a:rPr lang="en-US" altLang="zh-CN" dirty="0"/>
              <a:t>Mobility Configuration</a:t>
            </a:r>
            <a:endParaRPr lang="en-US" dirty="0"/>
          </a:p>
        </p:txBody>
      </p:sp>
      <p:sp>
        <p:nvSpPr>
          <p:cNvPr id="6" name="Picture Placeholder 5">
            <a:extLst>
              <a:ext uri="{FF2B5EF4-FFF2-40B4-BE49-F238E27FC236}">
                <a16:creationId xmlns:a16="http://schemas.microsoft.com/office/drawing/2014/main" id="{EE96399C-4A04-4493-9E45-91905E1CA4AD}"/>
              </a:ext>
            </a:extLst>
          </p:cNvPr>
          <p:cNvSpPr>
            <a:spLocks noGrp="1"/>
          </p:cNvSpPr>
          <p:nvPr>
            <p:ph type="pic" sz="quarter" idx="13"/>
          </p:nvPr>
        </p:nvSpPr>
        <p:spPr/>
      </p:sp>
      <p:pic>
        <p:nvPicPr>
          <p:cNvPr id="2" name="Picture 1">
            <a:extLst>
              <a:ext uri="{FF2B5EF4-FFF2-40B4-BE49-F238E27FC236}">
                <a16:creationId xmlns:a16="http://schemas.microsoft.com/office/drawing/2014/main" id="{1E4D0E12-4422-45DC-B03C-FA43F1938502}"/>
              </a:ext>
            </a:extLst>
          </p:cNvPr>
          <p:cNvPicPr>
            <a:picLocks noChangeAspect="1"/>
          </p:cNvPicPr>
          <p:nvPr/>
        </p:nvPicPr>
        <p:blipFill>
          <a:blip r:embed="rId2"/>
          <a:stretch>
            <a:fillRect/>
          </a:stretch>
        </p:blipFill>
        <p:spPr>
          <a:xfrm>
            <a:off x="65314" y="947057"/>
            <a:ext cx="3729341" cy="3600000"/>
          </a:xfrm>
          <a:prstGeom prst="rect">
            <a:avLst/>
          </a:prstGeom>
        </p:spPr>
      </p:pic>
    </p:spTree>
    <p:extLst>
      <p:ext uri="{BB962C8B-B14F-4D97-AF65-F5344CB8AC3E}">
        <p14:creationId xmlns:p14="http://schemas.microsoft.com/office/powerpoint/2010/main" val="2889524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588020-A06E-48F5-A61D-ABE2C6FE75D9}"/>
              </a:ext>
            </a:extLst>
          </p:cNvPr>
          <p:cNvSpPr>
            <a:spLocks noGrp="1"/>
          </p:cNvSpPr>
          <p:nvPr>
            <p:ph type="title"/>
          </p:nvPr>
        </p:nvSpPr>
        <p:spPr/>
        <p:txBody>
          <a:bodyPr/>
          <a:lstStyle/>
          <a:p>
            <a:r>
              <a:rPr lang="en-US" altLang="zh-CN" dirty="0"/>
              <a:t>Mobility UI</a:t>
            </a:r>
            <a:endParaRPr lang="en-US" dirty="0"/>
          </a:p>
        </p:txBody>
      </p:sp>
      <p:pic>
        <p:nvPicPr>
          <p:cNvPr id="5" name="Picture Placeholder 4">
            <a:extLst>
              <a:ext uri="{FF2B5EF4-FFF2-40B4-BE49-F238E27FC236}">
                <a16:creationId xmlns:a16="http://schemas.microsoft.com/office/drawing/2014/main" id="{027AB993-5379-4CE2-97A8-7749E2BFF55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34406" b="34406"/>
          <a:stretch>
            <a:fillRect/>
          </a:stretch>
        </p:blipFill>
        <p:spPr/>
      </p:pic>
      <p:pic>
        <p:nvPicPr>
          <p:cNvPr id="8" name="Picture 7">
            <a:extLst>
              <a:ext uri="{FF2B5EF4-FFF2-40B4-BE49-F238E27FC236}">
                <a16:creationId xmlns:a16="http://schemas.microsoft.com/office/drawing/2014/main" id="{6DA421ED-8390-4F11-B760-7B5B95EB6E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24466"/>
            <a:ext cx="2520000" cy="4480000"/>
          </a:xfrm>
          <a:prstGeom prst="rect">
            <a:avLst/>
          </a:prstGeom>
        </p:spPr>
      </p:pic>
      <p:pic>
        <p:nvPicPr>
          <p:cNvPr id="10" name="Picture 9">
            <a:extLst>
              <a:ext uri="{FF2B5EF4-FFF2-40B4-BE49-F238E27FC236}">
                <a16:creationId xmlns:a16="http://schemas.microsoft.com/office/drawing/2014/main" id="{F878CBC6-25D4-4F47-8C65-CDFF641558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20000" y="1624466"/>
            <a:ext cx="2520000" cy="4480000"/>
          </a:xfrm>
          <a:prstGeom prst="rect">
            <a:avLst/>
          </a:prstGeom>
        </p:spPr>
      </p:pic>
      <p:pic>
        <p:nvPicPr>
          <p:cNvPr id="12" name="Picture 11">
            <a:extLst>
              <a:ext uri="{FF2B5EF4-FFF2-40B4-BE49-F238E27FC236}">
                <a16:creationId xmlns:a16="http://schemas.microsoft.com/office/drawing/2014/main" id="{B695EF85-446D-4738-AE23-5F4C0404BC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0000" y="1624466"/>
            <a:ext cx="2520000" cy="4480000"/>
          </a:xfrm>
          <a:prstGeom prst="rect">
            <a:avLst/>
          </a:prstGeom>
        </p:spPr>
      </p:pic>
      <p:sp>
        <p:nvSpPr>
          <p:cNvPr id="15" name="TextBox 14">
            <a:extLst>
              <a:ext uri="{FF2B5EF4-FFF2-40B4-BE49-F238E27FC236}">
                <a16:creationId xmlns:a16="http://schemas.microsoft.com/office/drawing/2014/main" id="{2EFD2C63-B50F-4CF5-BE2E-F658817DC18D}"/>
              </a:ext>
            </a:extLst>
          </p:cNvPr>
          <p:cNvSpPr txBox="1"/>
          <p:nvPr/>
        </p:nvSpPr>
        <p:spPr>
          <a:xfrm>
            <a:off x="1240971" y="892628"/>
            <a:ext cx="39469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Main View once entering the Substation</a:t>
            </a:r>
          </a:p>
        </p:txBody>
      </p:sp>
      <p:pic>
        <p:nvPicPr>
          <p:cNvPr id="3" name="Picture 2">
            <a:extLst>
              <a:ext uri="{FF2B5EF4-FFF2-40B4-BE49-F238E27FC236}">
                <a16:creationId xmlns:a16="http://schemas.microsoft.com/office/drawing/2014/main" id="{220DAF51-277E-4E94-AC4C-A455D914DD4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38873" y="1624465"/>
            <a:ext cx="2525418" cy="4489633"/>
          </a:xfrm>
          <a:prstGeom prst="rect">
            <a:avLst/>
          </a:prstGeom>
        </p:spPr>
      </p:pic>
    </p:spTree>
    <p:extLst>
      <p:ext uri="{BB962C8B-B14F-4D97-AF65-F5344CB8AC3E}">
        <p14:creationId xmlns:p14="http://schemas.microsoft.com/office/powerpoint/2010/main" val="3670074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1" y="249528"/>
            <a:ext cx="6372201" cy="3170733"/>
          </a:xfrm>
        </p:spPr>
        <p:txBody>
          <a:bodyPr/>
          <a:lstStyle/>
          <a:p>
            <a:r>
              <a:rPr lang="en-US" dirty="0"/>
              <a:t>Germany</a:t>
            </a:r>
            <a:br>
              <a:rPr lang="en-US" dirty="0"/>
            </a:br>
            <a:endParaRPr lang="en-US" dirty="0"/>
          </a:p>
        </p:txBody>
      </p:sp>
      <p:sp>
        <p:nvSpPr>
          <p:cNvPr id="3" name="Sous-titre 2"/>
          <p:cNvSpPr>
            <a:spLocks noGrp="1"/>
          </p:cNvSpPr>
          <p:nvPr>
            <p:ph type="subTitle" idx="1"/>
          </p:nvPr>
        </p:nvSpPr>
        <p:spPr>
          <a:xfrm>
            <a:off x="1632838" y="3420260"/>
            <a:ext cx="6263364" cy="1766881"/>
          </a:xfrm>
        </p:spPr>
        <p:txBody>
          <a:bodyPr>
            <a:normAutofit/>
          </a:bodyPr>
          <a:lstStyle/>
          <a:p>
            <a:r>
              <a:rPr lang="en-US" sz="4400" dirty="0"/>
              <a:t>Contextual projects</a:t>
            </a:r>
          </a:p>
        </p:txBody>
      </p:sp>
      <p:pic>
        <p:nvPicPr>
          <p:cNvPr id="10" name="Bildplatzhalter 9">
            <a:extLst>
              <a:ext uri="{FF2B5EF4-FFF2-40B4-BE49-F238E27FC236}">
                <a16:creationId xmlns:a16="http://schemas.microsoft.com/office/drawing/2014/main" id="{428F3A4F-6E08-45F0-90A6-517488B7AE07}"/>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val="0"/>
              </a:ext>
            </a:extLst>
          </a:blip>
          <a:srcRect t="-1064" b="-1757"/>
          <a:stretch/>
        </p:blipFill>
        <p:spPr>
          <a:xfrm>
            <a:off x="7896225" y="191193"/>
            <a:ext cx="2771775" cy="5066607"/>
          </a:xfrm>
        </p:spPr>
      </p:pic>
    </p:spTree>
    <p:extLst>
      <p:ext uri="{BB962C8B-B14F-4D97-AF65-F5344CB8AC3E}">
        <p14:creationId xmlns:p14="http://schemas.microsoft.com/office/powerpoint/2010/main" val="2552134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588020-A06E-48F5-A61D-ABE2C6FE75D9}"/>
              </a:ext>
            </a:extLst>
          </p:cNvPr>
          <p:cNvSpPr>
            <a:spLocks noGrp="1"/>
          </p:cNvSpPr>
          <p:nvPr>
            <p:ph type="title"/>
          </p:nvPr>
        </p:nvSpPr>
        <p:spPr/>
        <p:txBody>
          <a:bodyPr/>
          <a:lstStyle/>
          <a:p>
            <a:r>
              <a:rPr lang="en-US" altLang="zh-CN" dirty="0"/>
              <a:t>Mobility UI</a:t>
            </a:r>
            <a:endParaRPr lang="en-US" dirty="0"/>
          </a:p>
        </p:txBody>
      </p:sp>
      <p:pic>
        <p:nvPicPr>
          <p:cNvPr id="5" name="Picture Placeholder 4">
            <a:extLst>
              <a:ext uri="{FF2B5EF4-FFF2-40B4-BE49-F238E27FC236}">
                <a16:creationId xmlns:a16="http://schemas.microsoft.com/office/drawing/2014/main" id="{027AB993-5379-4CE2-97A8-7749E2BFF55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34406" b="34406"/>
          <a:stretch>
            <a:fillRect/>
          </a:stretch>
        </p:blipFill>
        <p:spPr/>
      </p:pic>
      <p:pic>
        <p:nvPicPr>
          <p:cNvPr id="7" name="Picture 6">
            <a:extLst>
              <a:ext uri="{FF2B5EF4-FFF2-40B4-BE49-F238E27FC236}">
                <a16:creationId xmlns:a16="http://schemas.microsoft.com/office/drawing/2014/main" id="{C73EE58F-1B9E-458D-8804-8D1746889B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372" y="1424726"/>
            <a:ext cx="2520000" cy="5264000"/>
          </a:xfrm>
          <a:prstGeom prst="rect">
            <a:avLst/>
          </a:prstGeom>
        </p:spPr>
      </p:pic>
      <p:pic>
        <p:nvPicPr>
          <p:cNvPr id="11" name="Picture 10">
            <a:extLst>
              <a:ext uri="{FF2B5EF4-FFF2-40B4-BE49-F238E27FC236}">
                <a16:creationId xmlns:a16="http://schemas.microsoft.com/office/drawing/2014/main" id="{D03C50FB-2233-4F24-981E-02DC6F4548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8335" y="1308780"/>
            <a:ext cx="2520000" cy="6034000"/>
          </a:xfrm>
          <a:prstGeom prst="rect">
            <a:avLst/>
          </a:prstGeom>
        </p:spPr>
      </p:pic>
      <p:pic>
        <p:nvPicPr>
          <p:cNvPr id="14" name="Picture 13">
            <a:extLst>
              <a:ext uri="{FF2B5EF4-FFF2-40B4-BE49-F238E27FC236}">
                <a16:creationId xmlns:a16="http://schemas.microsoft.com/office/drawing/2014/main" id="{5A3BBC11-B039-4DE2-A4DA-6DC13E9148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0207" y="1308780"/>
            <a:ext cx="2520000" cy="4480000"/>
          </a:xfrm>
          <a:prstGeom prst="rect">
            <a:avLst/>
          </a:prstGeom>
        </p:spPr>
      </p:pic>
      <p:pic>
        <p:nvPicPr>
          <p:cNvPr id="16" name="Picture 15">
            <a:extLst>
              <a:ext uri="{FF2B5EF4-FFF2-40B4-BE49-F238E27FC236}">
                <a16:creationId xmlns:a16="http://schemas.microsoft.com/office/drawing/2014/main" id="{CD006D59-848C-41D9-8051-E1AFF4E204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76542" y="1424726"/>
            <a:ext cx="2520000" cy="4480000"/>
          </a:xfrm>
          <a:prstGeom prst="rect">
            <a:avLst/>
          </a:prstGeom>
        </p:spPr>
      </p:pic>
      <p:sp>
        <p:nvSpPr>
          <p:cNvPr id="17" name="TextBox 16">
            <a:extLst>
              <a:ext uri="{FF2B5EF4-FFF2-40B4-BE49-F238E27FC236}">
                <a16:creationId xmlns:a16="http://schemas.microsoft.com/office/drawing/2014/main" id="{D40C34C1-4969-45EA-855C-EA2D7FB5C17D}"/>
              </a:ext>
            </a:extLst>
          </p:cNvPr>
          <p:cNvSpPr txBox="1"/>
          <p:nvPr/>
        </p:nvSpPr>
        <p:spPr>
          <a:xfrm>
            <a:off x="1240971" y="892628"/>
            <a:ext cx="20186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MV Incomer view</a:t>
            </a:r>
          </a:p>
        </p:txBody>
      </p:sp>
    </p:spTree>
    <p:extLst>
      <p:ext uri="{BB962C8B-B14F-4D97-AF65-F5344CB8AC3E}">
        <p14:creationId xmlns:p14="http://schemas.microsoft.com/office/powerpoint/2010/main" val="4079913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588020-A06E-48F5-A61D-ABE2C6FE75D9}"/>
              </a:ext>
            </a:extLst>
          </p:cNvPr>
          <p:cNvSpPr>
            <a:spLocks noGrp="1"/>
          </p:cNvSpPr>
          <p:nvPr>
            <p:ph type="title"/>
          </p:nvPr>
        </p:nvSpPr>
        <p:spPr/>
        <p:txBody>
          <a:bodyPr/>
          <a:lstStyle/>
          <a:p>
            <a:r>
              <a:rPr lang="en-US" altLang="zh-CN" dirty="0"/>
              <a:t>Mobility UI</a:t>
            </a:r>
            <a:endParaRPr lang="en-US" dirty="0"/>
          </a:p>
        </p:txBody>
      </p:sp>
      <p:pic>
        <p:nvPicPr>
          <p:cNvPr id="5" name="Picture Placeholder 4">
            <a:extLst>
              <a:ext uri="{FF2B5EF4-FFF2-40B4-BE49-F238E27FC236}">
                <a16:creationId xmlns:a16="http://schemas.microsoft.com/office/drawing/2014/main" id="{027AB993-5379-4CE2-97A8-7749E2BFF55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34406" b="34406"/>
          <a:stretch>
            <a:fillRect/>
          </a:stretch>
        </p:blipFill>
        <p:spPr/>
      </p:pic>
      <p:pic>
        <p:nvPicPr>
          <p:cNvPr id="3" name="Picture 2">
            <a:extLst>
              <a:ext uri="{FF2B5EF4-FFF2-40B4-BE49-F238E27FC236}">
                <a16:creationId xmlns:a16="http://schemas.microsoft.com/office/drawing/2014/main" id="{F4BD5A19-0F27-4858-AA0D-C1371BFB1E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97" y="1518557"/>
            <a:ext cx="2061482" cy="5497286"/>
          </a:xfrm>
          <a:prstGeom prst="rect">
            <a:avLst/>
          </a:prstGeom>
        </p:spPr>
      </p:pic>
      <p:pic>
        <p:nvPicPr>
          <p:cNvPr id="7" name="Picture 6">
            <a:extLst>
              <a:ext uri="{FF2B5EF4-FFF2-40B4-BE49-F238E27FC236}">
                <a16:creationId xmlns:a16="http://schemas.microsoft.com/office/drawing/2014/main" id="{F2A6766D-EFEB-4BC0-9E35-70D63263B3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2301" y="2084614"/>
            <a:ext cx="2520000" cy="4480000"/>
          </a:xfrm>
          <a:prstGeom prst="rect">
            <a:avLst/>
          </a:prstGeom>
        </p:spPr>
      </p:pic>
      <p:pic>
        <p:nvPicPr>
          <p:cNvPr id="11" name="Picture 10">
            <a:extLst>
              <a:ext uri="{FF2B5EF4-FFF2-40B4-BE49-F238E27FC236}">
                <a16:creationId xmlns:a16="http://schemas.microsoft.com/office/drawing/2014/main" id="{6EA02021-4F3A-496D-A74A-50A63A1A76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1444" y="2084614"/>
            <a:ext cx="2520000" cy="4480000"/>
          </a:xfrm>
          <a:prstGeom prst="rect">
            <a:avLst/>
          </a:prstGeom>
        </p:spPr>
      </p:pic>
      <p:pic>
        <p:nvPicPr>
          <p:cNvPr id="15" name="Picture 14">
            <a:extLst>
              <a:ext uri="{FF2B5EF4-FFF2-40B4-BE49-F238E27FC236}">
                <a16:creationId xmlns:a16="http://schemas.microsoft.com/office/drawing/2014/main" id="{5C6FA3D4-2837-4EC5-9292-45052F9B76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02957" y="2084614"/>
            <a:ext cx="2520000" cy="4480000"/>
          </a:xfrm>
          <a:prstGeom prst="rect">
            <a:avLst/>
          </a:prstGeom>
        </p:spPr>
      </p:pic>
      <p:sp>
        <p:nvSpPr>
          <p:cNvPr id="16" name="TextBox 15">
            <a:extLst>
              <a:ext uri="{FF2B5EF4-FFF2-40B4-BE49-F238E27FC236}">
                <a16:creationId xmlns:a16="http://schemas.microsoft.com/office/drawing/2014/main" id="{25321BFD-1A48-4240-B8F3-4D94E984467D}"/>
              </a:ext>
            </a:extLst>
          </p:cNvPr>
          <p:cNvSpPr txBox="1"/>
          <p:nvPr/>
        </p:nvSpPr>
        <p:spPr>
          <a:xfrm>
            <a:off x="1240971" y="892628"/>
            <a:ext cx="17761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LV Feeder view</a:t>
            </a:r>
          </a:p>
        </p:txBody>
      </p:sp>
    </p:spTree>
    <p:extLst>
      <p:ext uri="{BB962C8B-B14F-4D97-AF65-F5344CB8AC3E}">
        <p14:creationId xmlns:p14="http://schemas.microsoft.com/office/powerpoint/2010/main" val="2765686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588020-A06E-48F5-A61D-ABE2C6FE75D9}"/>
              </a:ext>
            </a:extLst>
          </p:cNvPr>
          <p:cNvSpPr>
            <a:spLocks noGrp="1"/>
          </p:cNvSpPr>
          <p:nvPr>
            <p:ph type="title"/>
          </p:nvPr>
        </p:nvSpPr>
        <p:spPr/>
        <p:txBody>
          <a:bodyPr/>
          <a:lstStyle/>
          <a:p>
            <a:r>
              <a:rPr lang="en-US" altLang="zh-CN" dirty="0"/>
              <a:t>Mobility UI</a:t>
            </a:r>
            <a:endParaRPr lang="en-US" dirty="0"/>
          </a:p>
        </p:txBody>
      </p:sp>
      <p:pic>
        <p:nvPicPr>
          <p:cNvPr id="5" name="Picture Placeholder 4">
            <a:extLst>
              <a:ext uri="{FF2B5EF4-FFF2-40B4-BE49-F238E27FC236}">
                <a16:creationId xmlns:a16="http://schemas.microsoft.com/office/drawing/2014/main" id="{027AB993-5379-4CE2-97A8-7749E2BFF55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34406" b="34406"/>
          <a:stretch>
            <a:fillRect/>
          </a:stretch>
        </p:blipFill>
        <p:spPr/>
      </p:pic>
      <p:pic>
        <p:nvPicPr>
          <p:cNvPr id="3" name="Picture 2">
            <a:extLst>
              <a:ext uri="{FF2B5EF4-FFF2-40B4-BE49-F238E27FC236}">
                <a16:creationId xmlns:a16="http://schemas.microsoft.com/office/drawing/2014/main" id="{E8CE5003-193E-4872-A432-6B7B537EAB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3559" y="1436914"/>
            <a:ext cx="2520000" cy="4480000"/>
          </a:xfrm>
          <a:prstGeom prst="rect">
            <a:avLst/>
          </a:prstGeom>
        </p:spPr>
      </p:pic>
      <p:pic>
        <p:nvPicPr>
          <p:cNvPr id="7" name="Picture 6">
            <a:extLst>
              <a:ext uri="{FF2B5EF4-FFF2-40B4-BE49-F238E27FC236}">
                <a16:creationId xmlns:a16="http://schemas.microsoft.com/office/drawing/2014/main" id="{22E1F49B-52D1-460F-9EE3-5EE8426312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702" y="1436914"/>
            <a:ext cx="2520000" cy="4480000"/>
          </a:xfrm>
          <a:prstGeom prst="rect">
            <a:avLst/>
          </a:prstGeom>
        </p:spPr>
      </p:pic>
      <p:pic>
        <p:nvPicPr>
          <p:cNvPr id="11" name="Picture 10">
            <a:extLst>
              <a:ext uri="{FF2B5EF4-FFF2-40B4-BE49-F238E27FC236}">
                <a16:creationId xmlns:a16="http://schemas.microsoft.com/office/drawing/2014/main" id="{2D10E312-DF74-4FAC-BB33-E0D08A5ADE52}"/>
              </a:ext>
            </a:extLst>
          </p:cNvPr>
          <p:cNvPicPr>
            <a:picLocks noChangeAspect="1"/>
          </p:cNvPicPr>
          <p:nvPr/>
        </p:nvPicPr>
        <p:blipFill rotWithShape="1">
          <a:blip r:embed="rId5">
            <a:extLst>
              <a:ext uri="{28A0092B-C50C-407E-A947-70E740481C1C}">
                <a14:useLocalDpi xmlns:a14="http://schemas.microsoft.com/office/drawing/2010/main" val="0"/>
              </a:ext>
            </a:extLst>
          </a:blip>
          <a:srcRect t="15238"/>
          <a:stretch/>
        </p:blipFill>
        <p:spPr>
          <a:xfrm>
            <a:off x="5554007" y="1273628"/>
            <a:ext cx="6003471" cy="3363685"/>
          </a:xfrm>
          <a:prstGeom prst="rect">
            <a:avLst/>
          </a:prstGeom>
        </p:spPr>
      </p:pic>
      <p:sp>
        <p:nvSpPr>
          <p:cNvPr id="13" name="TextBox 12">
            <a:extLst>
              <a:ext uri="{FF2B5EF4-FFF2-40B4-BE49-F238E27FC236}">
                <a16:creationId xmlns:a16="http://schemas.microsoft.com/office/drawing/2014/main" id="{F72EAC1C-EE27-4D1F-8E89-3842E6024951}"/>
              </a:ext>
            </a:extLst>
          </p:cNvPr>
          <p:cNvSpPr txBox="1"/>
          <p:nvPr/>
        </p:nvSpPr>
        <p:spPr>
          <a:xfrm>
            <a:off x="1240971" y="892628"/>
            <a:ext cx="17060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Messenger view</a:t>
            </a:r>
          </a:p>
        </p:txBody>
      </p:sp>
    </p:spTree>
    <p:extLst>
      <p:ext uri="{BB962C8B-B14F-4D97-AF65-F5344CB8AC3E}">
        <p14:creationId xmlns:p14="http://schemas.microsoft.com/office/powerpoint/2010/main" val="624451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588020-A06E-48F5-A61D-ABE2C6FE75D9}"/>
              </a:ext>
            </a:extLst>
          </p:cNvPr>
          <p:cNvSpPr>
            <a:spLocks noGrp="1"/>
          </p:cNvSpPr>
          <p:nvPr>
            <p:ph type="title"/>
          </p:nvPr>
        </p:nvSpPr>
        <p:spPr/>
        <p:txBody>
          <a:bodyPr/>
          <a:lstStyle/>
          <a:p>
            <a:r>
              <a:rPr lang="en-US" altLang="zh-CN" dirty="0"/>
              <a:t>Web Portal UI</a:t>
            </a:r>
            <a:endParaRPr lang="en-US" dirty="0"/>
          </a:p>
        </p:txBody>
      </p:sp>
      <p:pic>
        <p:nvPicPr>
          <p:cNvPr id="5" name="Picture Placeholder 4">
            <a:extLst>
              <a:ext uri="{FF2B5EF4-FFF2-40B4-BE49-F238E27FC236}">
                <a16:creationId xmlns:a16="http://schemas.microsoft.com/office/drawing/2014/main" id="{027AB993-5379-4CE2-97A8-7749E2BFF559}"/>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34406" b="34406"/>
          <a:stretch>
            <a:fillRect/>
          </a:stretch>
        </p:blipFill>
        <p:spPr/>
      </p:pic>
      <p:sp>
        <p:nvSpPr>
          <p:cNvPr id="13" name="TextBox 12">
            <a:extLst>
              <a:ext uri="{FF2B5EF4-FFF2-40B4-BE49-F238E27FC236}">
                <a16:creationId xmlns:a16="http://schemas.microsoft.com/office/drawing/2014/main" id="{F72EAC1C-EE27-4D1F-8E89-3842E6024951}"/>
              </a:ext>
            </a:extLst>
          </p:cNvPr>
          <p:cNvSpPr txBox="1"/>
          <p:nvPr/>
        </p:nvSpPr>
        <p:spPr>
          <a:xfrm>
            <a:off x="1240971" y="892628"/>
            <a:ext cx="13131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Web Portal </a:t>
            </a:r>
          </a:p>
        </p:txBody>
      </p:sp>
      <p:pic>
        <p:nvPicPr>
          <p:cNvPr id="2" name="Picture 1">
            <a:extLst>
              <a:ext uri="{FF2B5EF4-FFF2-40B4-BE49-F238E27FC236}">
                <a16:creationId xmlns:a16="http://schemas.microsoft.com/office/drawing/2014/main" id="{9E20D74F-F03F-40CC-B6E8-876C94D66470}"/>
              </a:ext>
            </a:extLst>
          </p:cNvPr>
          <p:cNvPicPr>
            <a:picLocks noChangeAspect="1"/>
          </p:cNvPicPr>
          <p:nvPr/>
        </p:nvPicPr>
        <p:blipFill>
          <a:blip r:embed="rId3"/>
          <a:stretch>
            <a:fillRect/>
          </a:stretch>
        </p:blipFill>
        <p:spPr>
          <a:xfrm>
            <a:off x="76721" y="1186903"/>
            <a:ext cx="4653011" cy="2619060"/>
          </a:xfrm>
          <a:prstGeom prst="rect">
            <a:avLst/>
          </a:prstGeom>
        </p:spPr>
      </p:pic>
      <p:pic>
        <p:nvPicPr>
          <p:cNvPr id="6" name="Picture 5">
            <a:extLst>
              <a:ext uri="{FF2B5EF4-FFF2-40B4-BE49-F238E27FC236}">
                <a16:creationId xmlns:a16="http://schemas.microsoft.com/office/drawing/2014/main" id="{C8EBC1E3-0384-4407-B250-C4784A7E0E63}"/>
              </a:ext>
            </a:extLst>
          </p:cNvPr>
          <p:cNvPicPr>
            <a:picLocks noChangeAspect="1"/>
          </p:cNvPicPr>
          <p:nvPr/>
        </p:nvPicPr>
        <p:blipFill>
          <a:blip r:embed="rId4"/>
          <a:stretch>
            <a:fillRect/>
          </a:stretch>
        </p:blipFill>
        <p:spPr>
          <a:xfrm>
            <a:off x="4949501" y="1178969"/>
            <a:ext cx="4654727" cy="2626994"/>
          </a:xfrm>
          <a:prstGeom prst="rect">
            <a:avLst/>
          </a:prstGeom>
        </p:spPr>
      </p:pic>
      <p:pic>
        <p:nvPicPr>
          <p:cNvPr id="42" name="Picture 41">
            <a:extLst>
              <a:ext uri="{FF2B5EF4-FFF2-40B4-BE49-F238E27FC236}">
                <a16:creationId xmlns:a16="http://schemas.microsoft.com/office/drawing/2014/main" id="{68334512-2490-4278-B53F-99BD991B973F}"/>
              </a:ext>
            </a:extLst>
          </p:cNvPr>
          <p:cNvPicPr>
            <a:picLocks noChangeAspect="1"/>
          </p:cNvPicPr>
          <p:nvPr/>
        </p:nvPicPr>
        <p:blipFill>
          <a:blip r:embed="rId5"/>
          <a:stretch>
            <a:fillRect/>
          </a:stretch>
        </p:blipFill>
        <p:spPr>
          <a:xfrm>
            <a:off x="76721" y="3875603"/>
            <a:ext cx="4653011" cy="2619060"/>
          </a:xfrm>
          <a:prstGeom prst="rect">
            <a:avLst/>
          </a:prstGeom>
        </p:spPr>
      </p:pic>
      <p:pic>
        <p:nvPicPr>
          <p:cNvPr id="43" name="Picture 42">
            <a:extLst>
              <a:ext uri="{FF2B5EF4-FFF2-40B4-BE49-F238E27FC236}">
                <a16:creationId xmlns:a16="http://schemas.microsoft.com/office/drawing/2014/main" id="{BBDBBBE9-F8F4-47BE-8D10-736ED27BCE30}"/>
              </a:ext>
            </a:extLst>
          </p:cNvPr>
          <p:cNvPicPr>
            <a:picLocks noChangeAspect="1"/>
          </p:cNvPicPr>
          <p:nvPr/>
        </p:nvPicPr>
        <p:blipFill rotWithShape="1">
          <a:blip r:embed="rId6"/>
          <a:srcRect b="36070"/>
          <a:stretch/>
        </p:blipFill>
        <p:spPr>
          <a:xfrm>
            <a:off x="4949501" y="3875604"/>
            <a:ext cx="4654727" cy="2572046"/>
          </a:xfrm>
          <a:prstGeom prst="rect">
            <a:avLst/>
          </a:prstGeom>
        </p:spPr>
      </p:pic>
    </p:spTree>
    <p:extLst>
      <p:ext uri="{BB962C8B-B14F-4D97-AF65-F5344CB8AC3E}">
        <p14:creationId xmlns:p14="http://schemas.microsoft.com/office/powerpoint/2010/main" val="3285679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155B3A7D-4EAC-4F34-9FA4-7EC9D634BFE7}"/>
              </a:ext>
            </a:extLst>
          </p:cNvPr>
          <p:cNvSpPr txBox="1">
            <a:spLocks/>
          </p:cNvSpPr>
          <p:nvPr/>
        </p:nvSpPr>
        <p:spPr>
          <a:xfrm>
            <a:off x="0" y="115658"/>
            <a:ext cx="12192000" cy="703551"/>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0" normalizeH="0" baseline="0" noProof="0">
                <a:ln>
                  <a:noFill/>
                </a:ln>
                <a:solidFill>
                  <a:prstClr val="black"/>
                </a:solidFill>
                <a:effectLst/>
                <a:uLnTx/>
                <a:uFillTx/>
                <a:latin typeface="Calibri" panose="020F0502020204030204"/>
                <a:ea typeface="+mj-ea"/>
                <a:cs typeface="+mj-cs"/>
              </a:rPr>
              <a:t>Roadmap</a:t>
            </a:r>
            <a:endParaRPr kumimoji="0" lang="en-US" sz="33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4" name="Title 3">
            <a:extLst>
              <a:ext uri="{FF2B5EF4-FFF2-40B4-BE49-F238E27FC236}">
                <a16:creationId xmlns:a16="http://schemas.microsoft.com/office/drawing/2014/main" id="{F56B2EE6-4D37-451B-BB36-9363C550F2E3}"/>
              </a:ext>
            </a:extLst>
          </p:cNvPr>
          <p:cNvSpPr>
            <a:spLocks noGrp="1"/>
          </p:cNvSpPr>
          <p:nvPr>
            <p:ph type="title"/>
          </p:nvPr>
        </p:nvSpPr>
        <p:spPr/>
        <p:txBody>
          <a:bodyPr/>
          <a:lstStyle/>
          <a:p>
            <a:r>
              <a:rPr lang="en-US" dirty="0"/>
              <a:t>Feedback: the good </a:t>
            </a:r>
          </a:p>
        </p:txBody>
      </p:sp>
      <p:sp>
        <p:nvSpPr>
          <p:cNvPr id="5" name="Content Placeholder 4">
            <a:extLst>
              <a:ext uri="{FF2B5EF4-FFF2-40B4-BE49-F238E27FC236}">
                <a16:creationId xmlns:a16="http://schemas.microsoft.com/office/drawing/2014/main" id="{392D84B3-1912-4D9F-BCB9-F4855BA7DF68}"/>
              </a:ext>
            </a:extLst>
          </p:cNvPr>
          <p:cNvSpPr>
            <a:spLocks noGrp="1"/>
          </p:cNvSpPr>
          <p:nvPr>
            <p:ph idx="1"/>
          </p:nvPr>
        </p:nvSpPr>
        <p:spPr/>
        <p:txBody>
          <a:bodyPr/>
          <a:lstStyle/>
          <a:p>
            <a:r>
              <a:rPr lang="en-US" dirty="0">
                <a:solidFill>
                  <a:schemeClr val="tx1"/>
                </a:solidFill>
              </a:rPr>
              <a:t>It is in phase with the “ digitalization process”  of the Chinese industry. </a:t>
            </a:r>
            <a:r>
              <a:rPr lang="en-US" dirty="0" err="1">
                <a:solidFill>
                  <a:schemeClr val="tx1"/>
                </a:solidFill>
              </a:rPr>
              <a:t>Snapvue</a:t>
            </a:r>
            <a:r>
              <a:rPr lang="en-US" dirty="0">
                <a:solidFill>
                  <a:schemeClr val="tx1"/>
                </a:solidFill>
              </a:rPr>
              <a:t> goes hand in hand with the needs to better manage dispatch team and their work.</a:t>
            </a:r>
          </a:p>
          <a:p>
            <a:r>
              <a:rPr lang="en-US" dirty="0">
                <a:solidFill>
                  <a:schemeClr val="tx1"/>
                </a:solidFill>
              </a:rPr>
              <a:t>Showing documents (pdf and video) on the phone based on the equipment is still one of the most interesting aspects of </a:t>
            </a:r>
            <a:r>
              <a:rPr lang="en-US" dirty="0" err="1">
                <a:solidFill>
                  <a:schemeClr val="tx1"/>
                </a:solidFill>
              </a:rPr>
              <a:t>SnapVue</a:t>
            </a:r>
            <a:r>
              <a:rPr lang="en-US" dirty="0">
                <a:solidFill>
                  <a:schemeClr val="tx1"/>
                </a:solidFill>
              </a:rPr>
              <a:t>.</a:t>
            </a:r>
          </a:p>
          <a:p>
            <a:r>
              <a:rPr lang="en-US" dirty="0">
                <a:solidFill>
                  <a:schemeClr val="tx1"/>
                </a:solidFill>
              </a:rPr>
              <a:t>The messenger function is the cherry on the cake. </a:t>
            </a:r>
          </a:p>
          <a:p>
            <a:r>
              <a:rPr lang="en-US" dirty="0">
                <a:solidFill>
                  <a:schemeClr val="tx1"/>
                </a:solidFill>
              </a:rPr>
              <a:t>Stable version</a:t>
            </a:r>
          </a:p>
          <a:p>
            <a:endParaRPr lang="en-US" dirty="0"/>
          </a:p>
        </p:txBody>
      </p:sp>
    </p:spTree>
    <p:extLst>
      <p:ext uri="{BB962C8B-B14F-4D97-AF65-F5344CB8AC3E}">
        <p14:creationId xmlns:p14="http://schemas.microsoft.com/office/powerpoint/2010/main" val="281817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155B3A7D-4EAC-4F34-9FA4-7EC9D634BFE7}"/>
              </a:ext>
            </a:extLst>
          </p:cNvPr>
          <p:cNvSpPr txBox="1">
            <a:spLocks/>
          </p:cNvSpPr>
          <p:nvPr/>
        </p:nvSpPr>
        <p:spPr>
          <a:xfrm>
            <a:off x="0" y="115658"/>
            <a:ext cx="12192000" cy="703551"/>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0" normalizeH="0" baseline="0" noProof="0">
                <a:ln>
                  <a:noFill/>
                </a:ln>
                <a:solidFill>
                  <a:prstClr val="black"/>
                </a:solidFill>
                <a:effectLst/>
                <a:uLnTx/>
                <a:uFillTx/>
                <a:latin typeface="Calibri" panose="020F0502020204030204"/>
                <a:ea typeface="+mj-ea"/>
                <a:cs typeface="+mj-cs"/>
              </a:rPr>
              <a:t>Roadmap</a:t>
            </a:r>
            <a:endParaRPr kumimoji="0" lang="en-US" sz="33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4" name="Title 3">
            <a:extLst>
              <a:ext uri="{FF2B5EF4-FFF2-40B4-BE49-F238E27FC236}">
                <a16:creationId xmlns:a16="http://schemas.microsoft.com/office/drawing/2014/main" id="{F56B2EE6-4D37-451B-BB36-9363C550F2E3}"/>
              </a:ext>
            </a:extLst>
          </p:cNvPr>
          <p:cNvSpPr>
            <a:spLocks noGrp="1"/>
          </p:cNvSpPr>
          <p:nvPr>
            <p:ph type="title"/>
          </p:nvPr>
        </p:nvSpPr>
        <p:spPr/>
        <p:txBody>
          <a:bodyPr/>
          <a:lstStyle/>
          <a:p>
            <a:r>
              <a:rPr lang="en-US" dirty="0"/>
              <a:t>Feedback: tips</a:t>
            </a:r>
          </a:p>
        </p:txBody>
      </p:sp>
      <p:sp>
        <p:nvSpPr>
          <p:cNvPr id="5" name="Content Placeholder 4">
            <a:extLst>
              <a:ext uri="{FF2B5EF4-FFF2-40B4-BE49-F238E27FC236}">
                <a16:creationId xmlns:a16="http://schemas.microsoft.com/office/drawing/2014/main" id="{392D84B3-1912-4D9F-BCB9-F4855BA7DF68}"/>
              </a:ext>
            </a:extLst>
          </p:cNvPr>
          <p:cNvSpPr>
            <a:spLocks noGrp="1"/>
          </p:cNvSpPr>
          <p:nvPr>
            <p:ph idx="1"/>
          </p:nvPr>
        </p:nvSpPr>
        <p:spPr/>
        <p:txBody>
          <a:bodyPr/>
          <a:lstStyle/>
          <a:p>
            <a:r>
              <a:rPr lang="en-US" dirty="0">
                <a:solidFill>
                  <a:schemeClr val="tx1"/>
                </a:solidFill>
              </a:rPr>
              <a:t>People don’t care about the certificate -&gt; we talk about compliance where competitors are not.</a:t>
            </a:r>
          </a:p>
          <a:p>
            <a:r>
              <a:rPr lang="en-US" dirty="0">
                <a:solidFill>
                  <a:schemeClr val="tx1"/>
                </a:solidFill>
              </a:rPr>
              <a:t>No automatic resolution adoption for </a:t>
            </a:r>
            <a:r>
              <a:rPr lang="en-US" dirty="0" err="1">
                <a:solidFill>
                  <a:schemeClr val="tx1"/>
                </a:solidFill>
              </a:rPr>
              <a:t>snapvue</a:t>
            </a:r>
            <a:r>
              <a:rPr lang="en-US" dirty="0">
                <a:solidFill>
                  <a:schemeClr val="tx1"/>
                </a:solidFill>
              </a:rPr>
              <a:t>-&gt; design well your UI</a:t>
            </a:r>
          </a:p>
          <a:p>
            <a:r>
              <a:rPr lang="en-US" dirty="0">
                <a:solidFill>
                  <a:schemeClr val="tx1"/>
                </a:solidFill>
              </a:rPr>
              <a:t>Use </a:t>
            </a:r>
            <a:r>
              <a:rPr lang="en-US" dirty="0" err="1">
                <a:solidFill>
                  <a:schemeClr val="tx1"/>
                </a:solidFill>
              </a:rPr>
              <a:t>Wifi</a:t>
            </a:r>
            <a:r>
              <a:rPr lang="en-US" dirty="0">
                <a:solidFill>
                  <a:schemeClr val="tx1"/>
                </a:solidFill>
              </a:rPr>
              <a:t> detection as a zone tag, better than BLE</a:t>
            </a:r>
          </a:p>
          <a:p>
            <a:endParaRPr lang="en-US" dirty="0"/>
          </a:p>
        </p:txBody>
      </p:sp>
    </p:spTree>
    <p:extLst>
      <p:ext uri="{BB962C8B-B14F-4D97-AF65-F5344CB8AC3E}">
        <p14:creationId xmlns:p14="http://schemas.microsoft.com/office/powerpoint/2010/main" val="3276576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155B3A7D-4EAC-4F34-9FA4-7EC9D634BFE7}"/>
              </a:ext>
            </a:extLst>
          </p:cNvPr>
          <p:cNvSpPr txBox="1">
            <a:spLocks/>
          </p:cNvSpPr>
          <p:nvPr/>
        </p:nvSpPr>
        <p:spPr>
          <a:xfrm>
            <a:off x="0" y="115658"/>
            <a:ext cx="12192000" cy="703551"/>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0" normalizeH="0" baseline="0" noProof="0">
                <a:ln>
                  <a:noFill/>
                </a:ln>
                <a:solidFill>
                  <a:prstClr val="black"/>
                </a:solidFill>
                <a:effectLst/>
                <a:uLnTx/>
                <a:uFillTx/>
                <a:latin typeface="Calibri" panose="020F0502020204030204"/>
                <a:ea typeface="+mj-ea"/>
                <a:cs typeface="+mj-cs"/>
              </a:rPr>
              <a:t>Roadmap</a:t>
            </a:r>
            <a:endParaRPr kumimoji="0" lang="en-US" sz="33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4" name="Title 3">
            <a:extLst>
              <a:ext uri="{FF2B5EF4-FFF2-40B4-BE49-F238E27FC236}">
                <a16:creationId xmlns:a16="http://schemas.microsoft.com/office/drawing/2014/main" id="{F56B2EE6-4D37-451B-BB36-9363C550F2E3}"/>
              </a:ext>
            </a:extLst>
          </p:cNvPr>
          <p:cNvSpPr>
            <a:spLocks noGrp="1"/>
          </p:cNvSpPr>
          <p:nvPr>
            <p:ph type="title"/>
          </p:nvPr>
        </p:nvSpPr>
        <p:spPr/>
        <p:txBody>
          <a:bodyPr/>
          <a:lstStyle/>
          <a:p>
            <a:r>
              <a:rPr lang="en-US" dirty="0"/>
              <a:t>Feedback: room for improvement</a:t>
            </a:r>
          </a:p>
        </p:txBody>
      </p:sp>
      <p:sp>
        <p:nvSpPr>
          <p:cNvPr id="5" name="Content Placeholder 4">
            <a:extLst>
              <a:ext uri="{FF2B5EF4-FFF2-40B4-BE49-F238E27FC236}">
                <a16:creationId xmlns:a16="http://schemas.microsoft.com/office/drawing/2014/main" id="{392D84B3-1912-4D9F-BCB9-F4855BA7DF68}"/>
              </a:ext>
            </a:extLst>
          </p:cNvPr>
          <p:cNvSpPr>
            <a:spLocks noGrp="1"/>
          </p:cNvSpPr>
          <p:nvPr>
            <p:ph idx="1"/>
          </p:nvPr>
        </p:nvSpPr>
        <p:spPr>
          <a:xfrm>
            <a:off x="119337" y="891988"/>
            <a:ext cx="11911492" cy="3025325"/>
          </a:xfrm>
        </p:spPr>
        <p:txBody>
          <a:bodyPr>
            <a:normAutofit/>
          </a:bodyPr>
          <a:lstStyle/>
          <a:p>
            <a:r>
              <a:rPr lang="en-US" dirty="0">
                <a:solidFill>
                  <a:schemeClr val="tx1"/>
                </a:solidFill>
              </a:rPr>
              <a:t>Issue with trends limitation on </a:t>
            </a:r>
            <a:r>
              <a:rPr lang="en-US" dirty="0" err="1">
                <a:solidFill>
                  <a:schemeClr val="tx1"/>
                </a:solidFill>
              </a:rPr>
              <a:t>snapvue</a:t>
            </a:r>
            <a:r>
              <a:rPr lang="en-US" dirty="0">
                <a:solidFill>
                  <a:schemeClr val="tx1"/>
                </a:solidFill>
              </a:rPr>
              <a:t> (being modified as we speak)</a:t>
            </a:r>
          </a:p>
          <a:p>
            <a:r>
              <a:rPr lang="en-US" dirty="0">
                <a:solidFill>
                  <a:schemeClr val="tx1"/>
                </a:solidFill>
              </a:rPr>
              <a:t>Can’t display some static information without building a dedicated HMI. For instance, we can’t display a list of equipment data (reference number, manufacturing date, name of manufacturer) already written in the NFC tag and display directly in </a:t>
            </a:r>
            <a:r>
              <a:rPr lang="en-US" dirty="0" err="1">
                <a:solidFill>
                  <a:schemeClr val="tx1"/>
                </a:solidFill>
              </a:rPr>
              <a:t>SnapVue</a:t>
            </a:r>
            <a:r>
              <a:rPr lang="en-US" dirty="0">
                <a:solidFill>
                  <a:schemeClr val="tx1"/>
                </a:solidFill>
              </a:rPr>
              <a:t> interface </a:t>
            </a:r>
          </a:p>
          <a:p>
            <a:r>
              <a:rPr lang="en-US" dirty="0">
                <a:solidFill>
                  <a:schemeClr val="tx1"/>
                </a:solidFill>
              </a:rPr>
              <a:t>No responsive design (automatic resolution adoption) for </a:t>
            </a:r>
            <a:r>
              <a:rPr lang="en-US" dirty="0" err="1">
                <a:solidFill>
                  <a:schemeClr val="tx1"/>
                </a:solidFill>
              </a:rPr>
              <a:t>snapvue</a:t>
            </a:r>
            <a:endParaRPr lang="en-US" dirty="0">
              <a:solidFill>
                <a:schemeClr val="tx1"/>
              </a:solidFill>
            </a:endParaRPr>
          </a:p>
        </p:txBody>
      </p:sp>
      <p:pic>
        <p:nvPicPr>
          <p:cNvPr id="8" name="Picture 7">
            <a:extLst>
              <a:ext uri="{FF2B5EF4-FFF2-40B4-BE49-F238E27FC236}">
                <a16:creationId xmlns:a16="http://schemas.microsoft.com/office/drawing/2014/main" id="{B0B7CD71-BF49-4503-B1D4-622A0FC82451}"/>
              </a:ext>
            </a:extLst>
          </p:cNvPr>
          <p:cNvPicPr>
            <a:picLocks noChangeAspect="1"/>
          </p:cNvPicPr>
          <p:nvPr/>
        </p:nvPicPr>
        <p:blipFill>
          <a:blip r:embed="rId3"/>
          <a:stretch>
            <a:fillRect/>
          </a:stretch>
        </p:blipFill>
        <p:spPr>
          <a:xfrm>
            <a:off x="11557478" y="2944108"/>
            <a:ext cx="1800225" cy="3200400"/>
          </a:xfrm>
          <a:prstGeom prst="rect">
            <a:avLst/>
          </a:prstGeom>
        </p:spPr>
      </p:pic>
      <p:sp>
        <p:nvSpPr>
          <p:cNvPr id="9" name="Rectangle 8">
            <a:extLst>
              <a:ext uri="{FF2B5EF4-FFF2-40B4-BE49-F238E27FC236}">
                <a16:creationId xmlns:a16="http://schemas.microsoft.com/office/drawing/2014/main" id="{9746BCC1-3BEB-4549-9C9A-303CC19D2665}"/>
              </a:ext>
            </a:extLst>
          </p:cNvPr>
          <p:cNvSpPr/>
          <p:nvPr/>
        </p:nvSpPr>
        <p:spPr>
          <a:xfrm>
            <a:off x="119337" y="2130799"/>
            <a:ext cx="11536167" cy="3573604"/>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
                <a:srgbClr val="E43027"/>
              </a:buClr>
              <a:buSzTx/>
              <a:buFont typeface="Wingdings" panose="05000000000000000000" pitchFamily="2" charset="2"/>
              <a:buChar char="§"/>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Content Placeholder 4">
            <a:extLst>
              <a:ext uri="{FF2B5EF4-FFF2-40B4-BE49-F238E27FC236}">
                <a16:creationId xmlns:a16="http://schemas.microsoft.com/office/drawing/2014/main" id="{530311B7-D947-4E52-8346-4D623F92F66A}"/>
              </a:ext>
            </a:extLst>
          </p:cNvPr>
          <p:cNvSpPr txBox="1">
            <a:spLocks/>
          </p:cNvSpPr>
          <p:nvPr/>
        </p:nvSpPr>
        <p:spPr>
          <a:xfrm>
            <a:off x="140254" y="3990092"/>
            <a:ext cx="11911492" cy="1565040"/>
          </a:xfrm>
          <a:prstGeom prst="rect">
            <a:avLst/>
          </a:prstGeom>
        </p:spPr>
        <p:txBody>
          <a:bodyPr vert="horz" lIns="91440" tIns="45720" rIns="91440" bIns="45720" rtlCol="0">
            <a:normAutofit/>
          </a:bodyPr>
          <a:lstStyle>
            <a:lvl1pPr marL="171450" indent="-171450" defTabSz="685800">
              <a:lnSpc>
                <a:spcPct val="90000"/>
              </a:lnSpc>
              <a:spcBef>
                <a:spcPts val="750"/>
              </a:spcBef>
              <a:buClr>
                <a:srgbClr val="E43027"/>
              </a:buClr>
              <a:buFont typeface="Wingdings" panose="05000000000000000000" pitchFamily="2" charset="2"/>
              <a:buChar char="§"/>
              <a:defRPr sz="3200"/>
            </a:lvl1pPr>
            <a:lvl2pPr marL="514350" indent="-171450" defTabSz="685800">
              <a:lnSpc>
                <a:spcPct val="90000"/>
              </a:lnSpc>
              <a:spcBef>
                <a:spcPts val="375"/>
              </a:spcBef>
              <a:buClr>
                <a:srgbClr val="E43027"/>
              </a:buClr>
              <a:buFont typeface="Wingdings" panose="05000000000000000000" pitchFamily="2" charset="2"/>
              <a:buChar char="§"/>
              <a:defRPr sz="2800">
                <a:solidFill>
                  <a:schemeClr val="bg1">
                    <a:lumMod val="65000"/>
                  </a:schemeClr>
                </a:solidFill>
              </a:defRPr>
            </a:lvl2pPr>
            <a:lvl3pPr marL="857250" indent="-171450" defTabSz="685800">
              <a:lnSpc>
                <a:spcPct val="90000"/>
              </a:lnSpc>
              <a:spcBef>
                <a:spcPts val="375"/>
              </a:spcBef>
              <a:buClr>
                <a:srgbClr val="E43027"/>
              </a:buClr>
              <a:buFont typeface="Wingdings" panose="05000000000000000000" pitchFamily="2" charset="2"/>
              <a:buChar char="§"/>
              <a:defRPr sz="2000">
                <a:solidFill>
                  <a:schemeClr val="bg1">
                    <a:lumMod val="65000"/>
                  </a:schemeClr>
                </a:solidFill>
              </a:defRPr>
            </a:lvl3pPr>
            <a:lvl4pPr marL="1200150" indent="-171450" defTabSz="685800">
              <a:lnSpc>
                <a:spcPct val="90000"/>
              </a:lnSpc>
              <a:spcBef>
                <a:spcPts val="375"/>
              </a:spcBef>
              <a:buClr>
                <a:srgbClr val="C00000"/>
              </a:buClr>
              <a:buFont typeface="Wingdings" panose="05000000000000000000" pitchFamily="2" charset="2"/>
              <a:buChar char="§"/>
              <a:defRPr sz="1350"/>
            </a:lvl4pPr>
            <a:lvl5pPr marL="1543050" indent="-171450" defTabSz="685800">
              <a:lnSpc>
                <a:spcPct val="90000"/>
              </a:lnSpc>
              <a:spcBef>
                <a:spcPts val="375"/>
              </a:spcBef>
              <a:buClr>
                <a:srgbClr val="C00000"/>
              </a:buClr>
              <a:buFont typeface="Wingdings" panose="05000000000000000000" pitchFamily="2" charset="2"/>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marL="171450" marR="0" lvl="0" indent="-171450" algn="l" defTabSz="685800" rtl="0" eaLnBrk="1" fontAlgn="auto" latinLnBrk="0" hangingPunct="1">
              <a:lnSpc>
                <a:spcPct val="90000"/>
              </a:lnSpc>
              <a:spcBef>
                <a:spcPts val="750"/>
              </a:spcBef>
              <a:spcAft>
                <a:spcPts val="0"/>
              </a:spcAft>
              <a:buClr>
                <a:srgbClr val="E43027"/>
              </a:buClr>
              <a:buSzTx/>
              <a:buFont typeface="Wingdings" panose="05000000000000000000"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Limitation of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WebVue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API. Can only use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iFrame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to display mimic in web portal.</a:t>
            </a:r>
          </a:p>
        </p:txBody>
      </p:sp>
    </p:spTree>
    <p:extLst>
      <p:ext uri="{BB962C8B-B14F-4D97-AF65-F5344CB8AC3E}">
        <p14:creationId xmlns:p14="http://schemas.microsoft.com/office/powerpoint/2010/main" val="181830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1000"/>
                                        <p:tgtEl>
                                          <p:spTgt spid="8"/>
                                        </p:tgtEl>
                                      </p:cBhvr>
                                    </p:animEffect>
                                    <p:anim calcmode="lin" valueType="num">
                                      <p:cBhvr>
                                        <p:cTn id="12" dur="1000"/>
                                        <p:tgtEl>
                                          <p:spTgt spid="8"/>
                                        </p:tgtEl>
                                        <p:attrNameLst>
                                          <p:attrName>ppt_x</p:attrName>
                                        </p:attrNameLst>
                                      </p:cBhvr>
                                      <p:tavLst>
                                        <p:tav tm="0">
                                          <p:val>
                                            <p:strVal val="ppt_x"/>
                                          </p:val>
                                        </p:tav>
                                        <p:tav tm="100000">
                                          <p:val>
                                            <p:strVal val="ppt_x"/>
                                          </p:val>
                                        </p:tav>
                                      </p:tavLst>
                                    </p:anim>
                                    <p:anim calcmode="lin" valueType="num">
                                      <p:cBhvr>
                                        <p:cTn id="13" dur="1000"/>
                                        <p:tgtEl>
                                          <p:spTgt spid="8"/>
                                        </p:tgtEl>
                                        <p:attrNameLst>
                                          <p:attrName>ppt_y</p:attrName>
                                        </p:attrNameLst>
                                      </p:cBhvr>
                                      <p:tavLst>
                                        <p:tav tm="0">
                                          <p:val>
                                            <p:strVal val="ppt_y"/>
                                          </p:val>
                                        </p:tav>
                                        <p:tav tm="100000">
                                          <p:val>
                                            <p:strVal val="ppt_y+.1"/>
                                          </p:val>
                                        </p:tav>
                                      </p:tavLst>
                                    </p:anim>
                                    <p:set>
                                      <p:cBhvr>
                                        <p:cTn id="14" dur="1" fill="hold">
                                          <p:stCondLst>
                                            <p:cond delay="999"/>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155B3A7D-4EAC-4F34-9FA4-7EC9D634BFE7}"/>
              </a:ext>
            </a:extLst>
          </p:cNvPr>
          <p:cNvSpPr txBox="1">
            <a:spLocks/>
          </p:cNvSpPr>
          <p:nvPr/>
        </p:nvSpPr>
        <p:spPr>
          <a:xfrm>
            <a:off x="0" y="115658"/>
            <a:ext cx="12192000" cy="703551"/>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3300" b="0" i="0" u="none" strike="noStrike" kern="1200" cap="none" spc="0" normalizeH="0" baseline="0" noProof="0">
                <a:ln>
                  <a:noFill/>
                </a:ln>
                <a:solidFill>
                  <a:prstClr val="black"/>
                </a:solidFill>
                <a:effectLst/>
                <a:uLnTx/>
                <a:uFillTx/>
                <a:latin typeface="Calibri" panose="020F0502020204030204"/>
                <a:ea typeface="+mj-ea"/>
                <a:cs typeface="+mj-cs"/>
              </a:rPr>
              <a:t>Roadmap</a:t>
            </a:r>
            <a:endParaRPr kumimoji="0" lang="en-US" sz="3300" b="0"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4" name="Title 3">
            <a:extLst>
              <a:ext uri="{FF2B5EF4-FFF2-40B4-BE49-F238E27FC236}">
                <a16:creationId xmlns:a16="http://schemas.microsoft.com/office/drawing/2014/main" id="{F56B2EE6-4D37-451B-BB36-9363C550F2E3}"/>
              </a:ext>
            </a:extLst>
          </p:cNvPr>
          <p:cNvSpPr>
            <a:spLocks noGrp="1"/>
          </p:cNvSpPr>
          <p:nvPr>
            <p:ph type="title"/>
          </p:nvPr>
        </p:nvSpPr>
        <p:spPr/>
        <p:txBody>
          <a:bodyPr/>
          <a:lstStyle/>
          <a:p>
            <a:r>
              <a:rPr lang="en-US" dirty="0"/>
              <a:t>Feedback: quest for improvement</a:t>
            </a:r>
          </a:p>
        </p:txBody>
      </p:sp>
      <p:sp>
        <p:nvSpPr>
          <p:cNvPr id="5" name="Content Placeholder 4">
            <a:extLst>
              <a:ext uri="{FF2B5EF4-FFF2-40B4-BE49-F238E27FC236}">
                <a16:creationId xmlns:a16="http://schemas.microsoft.com/office/drawing/2014/main" id="{392D84B3-1912-4D9F-BCB9-F4855BA7DF68}"/>
              </a:ext>
            </a:extLst>
          </p:cNvPr>
          <p:cNvSpPr>
            <a:spLocks noGrp="1"/>
          </p:cNvSpPr>
          <p:nvPr>
            <p:ph idx="1"/>
          </p:nvPr>
        </p:nvSpPr>
        <p:spPr/>
        <p:txBody>
          <a:bodyPr/>
          <a:lstStyle/>
          <a:p>
            <a:r>
              <a:rPr lang="en-US" dirty="0">
                <a:solidFill>
                  <a:schemeClr val="tx1"/>
                </a:solidFill>
              </a:rPr>
              <a:t>No back end data for analytics on the server side (monthly usage per user per zone, search tool in historical data) which takes out half of the potential of mobility offer.</a:t>
            </a:r>
          </a:p>
          <a:p>
            <a:r>
              <a:rPr lang="en-US" dirty="0">
                <a:solidFill>
                  <a:schemeClr val="tx1"/>
                </a:solidFill>
              </a:rPr>
              <a:t>Closed system : interface with Work order system, indoor navigation system</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Web client for messenger. In talk with IT company as we speak.</a:t>
            </a:r>
          </a:p>
          <a:p>
            <a:endParaRPr lang="en-US" dirty="0"/>
          </a:p>
        </p:txBody>
      </p:sp>
      <p:pic>
        <p:nvPicPr>
          <p:cNvPr id="7" name="Picture 6">
            <a:extLst>
              <a:ext uri="{FF2B5EF4-FFF2-40B4-BE49-F238E27FC236}">
                <a16:creationId xmlns:a16="http://schemas.microsoft.com/office/drawing/2014/main" id="{55E30D46-121F-4CA9-AECC-B73DC940A9A3}"/>
              </a:ext>
            </a:extLst>
          </p:cNvPr>
          <p:cNvPicPr>
            <a:picLocks noChangeAspect="1"/>
          </p:cNvPicPr>
          <p:nvPr/>
        </p:nvPicPr>
        <p:blipFill>
          <a:blip r:embed="rId3"/>
          <a:stretch>
            <a:fillRect/>
          </a:stretch>
        </p:blipFill>
        <p:spPr>
          <a:xfrm>
            <a:off x="2946329" y="2857499"/>
            <a:ext cx="2408062" cy="2583407"/>
          </a:xfrm>
          <a:prstGeom prst="rect">
            <a:avLst/>
          </a:prstGeom>
        </p:spPr>
      </p:pic>
      <p:sp>
        <p:nvSpPr>
          <p:cNvPr id="8" name="TextBox 7">
            <a:extLst>
              <a:ext uri="{FF2B5EF4-FFF2-40B4-BE49-F238E27FC236}">
                <a16:creationId xmlns:a16="http://schemas.microsoft.com/office/drawing/2014/main" id="{52875266-048E-4AB1-97D8-D0AE466E68AF}"/>
              </a:ext>
            </a:extLst>
          </p:cNvPr>
          <p:cNvSpPr txBox="1"/>
          <p:nvPr/>
        </p:nvSpPr>
        <p:spPr>
          <a:xfrm>
            <a:off x="5584371" y="3897085"/>
            <a:ext cx="30705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rPr>
              <a:t>Example of work order made in pcvue/</a:t>
            </a:r>
            <a:r>
              <a:rPr kumimoji="0" lang="en-US" sz="1200" b="0" i="1" u="none" strike="noStrike" kern="1200" cap="none" spc="0" normalizeH="0" baseline="0" noProof="0" dirty="0" err="1">
                <a:ln>
                  <a:noFill/>
                </a:ln>
                <a:solidFill>
                  <a:prstClr val="black"/>
                </a:solidFill>
                <a:effectLst/>
                <a:uLnTx/>
                <a:uFillTx/>
                <a:latin typeface="Calibri" panose="020F0502020204030204"/>
                <a:ea typeface="+mn-ea"/>
                <a:cs typeface="+mn-cs"/>
              </a:rPr>
              <a:t>webvue</a:t>
            </a:r>
            <a:endParaRPr kumimoji="0" lang="en-US" sz="12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1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EA95E6-84B5-4290-B2D8-C4D12D84F94E}"/>
              </a:ext>
            </a:extLst>
          </p:cNvPr>
          <p:cNvSpPr>
            <a:spLocks noGrp="1"/>
          </p:cNvSpPr>
          <p:nvPr>
            <p:ph type="title"/>
          </p:nvPr>
        </p:nvSpPr>
        <p:spPr/>
        <p:txBody>
          <a:bodyPr/>
          <a:lstStyle/>
          <a:p>
            <a:r>
              <a:rPr lang="en-US" dirty="0"/>
              <a:t>Roadmap with </a:t>
            </a:r>
            <a:r>
              <a:rPr lang="en-US" dirty="0" err="1"/>
              <a:t>Locamation</a:t>
            </a:r>
            <a:endParaRPr lang="en-US" dirty="0"/>
          </a:p>
        </p:txBody>
      </p:sp>
      <p:sp>
        <p:nvSpPr>
          <p:cNvPr id="7" name="Content Placeholder 6">
            <a:extLst>
              <a:ext uri="{FF2B5EF4-FFF2-40B4-BE49-F238E27FC236}">
                <a16:creationId xmlns:a16="http://schemas.microsoft.com/office/drawing/2014/main" id="{6D3454E9-51DE-433A-AEDB-65537867CDCA}"/>
              </a:ext>
            </a:extLst>
          </p:cNvPr>
          <p:cNvSpPr>
            <a:spLocks noGrp="1"/>
          </p:cNvSpPr>
          <p:nvPr>
            <p:ph idx="1"/>
          </p:nvPr>
        </p:nvSpPr>
        <p:spPr>
          <a:xfrm>
            <a:off x="119337" y="891988"/>
            <a:ext cx="11911492" cy="2869026"/>
          </a:xfrm>
        </p:spPr>
        <p:txBody>
          <a:bodyPr>
            <a:normAutofit lnSpcReduction="10000"/>
          </a:bodyPr>
          <a:lstStyle/>
          <a:p>
            <a:r>
              <a:rPr lang="en-US" dirty="0"/>
              <a:t> DB Connect for </a:t>
            </a:r>
            <a:r>
              <a:rPr lang="en-US" dirty="0" err="1"/>
              <a:t>Hbase</a:t>
            </a:r>
            <a:r>
              <a:rPr lang="en-US" dirty="0"/>
              <a:t>: TBD. Temporary solution with HDS+SQOOP or </a:t>
            </a:r>
            <a:r>
              <a:rPr lang="en-US" dirty="0" err="1"/>
              <a:t>HDS+Data</a:t>
            </a:r>
            <a:r>
              <a:rPr lang="en-US" dirty="0"/>
              <a:t> Export but complicated  =&gt; historian solution vs traditional big data</a:t>
            </a:r>
          </a:p>
          <a:p>
            <a:r>
              <a:rPr lang="en-US" dirty="0"/>
              <a:t> Connection to third part webpage from </a:t>
            </a:r>
            <a:r>
              <a:rPr lang="en-US" dirty="0" err="1"/>
              <a:t>SnapVue</a:t>
            </a:r>
            <a:r>
              <a:rPr lang="en-US" dirty="0"/>
              <a:t>: TBD</a:t>
            </a:r>
          </a:p>
          <a:p>
            <a:r>
              <a:rPr lang="en-US" dirty="0"/>
              <a:t> Improve AA</a:t>
            </a:r>
          </a:p>
          <a:p>
            <a:r>
              <a:rPr lang="en-US" dirty="0"/>
              <a:t>Connection to intelligent robot</a:t>
            </a:r>
          </a:p>
        </p:txBody>
      </p:sp>
      <p:pic>
        <p:nvPicPr>
          <p:cNvPr id="1028" name="Picture 4" descr="https://lh3.googleusercontent.com/ghHqSgH4-mZPbo8r9DLocp7nLFAvsSKACQznUYhMzqmbODndaS1UnyMeN8OTLEs2e82oRi09yabWHrF3aqEJq2hOWJ2qUOnzczuG_wBEBFPBb-4IvXWnw2TiVfabaRyF5n_GjRaMfiiIXLK7N1070PqrYf3FfaJA8AzAokJMX497rV5CsfQ6t6_NN7PR4urx-Ire4wx_FRp4D5FsCiwBUf98QvhcYqhxiRwFYz7XDZ-jj27bT0Hi-IIeCDTf_BdmqsJ3IsSCWnPL7WxxTXTcG9I-yRiilkLviM09uehu78MuGlSJRJYP6N0VUEZgTEbCK6ddTSoYibRCboD0SzSHlozDrIbNzzmWX0G_PYfejG9BQEkfZhMG9zfqnnlxd1id5qrWf6DOQdqn8nTB70jw6AdBoqFCWe5kY8e2fGCkrRet6ZyUdyhuxZ1jaVPlqXSOXxnqVrsUWen93dnD1jAO7zgex6r5GkCl-yZW-6pYwIjtMHpugvB0Z1yq4cAKcigm83_-bBKKrLw9BDaa-oV3YF-pf8Es9Rpwdqq6ymifHax61teZapwj8ez5bPFmB3hR62_sRioWwV0W8s4wR5ezXExCdAdT1GgyL7eZ9-FD=w1341-h1788-no">
            <a:extLst>
              <a:ext uri="{FF2B5EF4-FFF2-40B4-BE49-F238E27FC236}">
                <a16:creationId xmlns:a16="http://schemas.microsoft.com/office/drawing/2014/main" id="{A3220191-9B34-43A7-9946-7D3C4C13E0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9983" y="3630384"/>
            <a:ext cx="2233344" cy="29777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FF7ED6B-3BFB-4BE4-9EFB-DCB190BDCE88}"/>
              </a:ext>
            </a:extLst>
          </p:cNvPr>
          <p:cNvSpPr/>
          <p:nvPr/>
        </p:nvSpPr>
        <p:spPr>
          <a:xfrm>
            <a:off x="119337" y="4429036"/>
            <a:ext cx="11811406" cy="1899845"/>
          </a:xfrm>
          <a:prstGeom prst="rect">
            <a:avLst/>
          </a:prstGeom>
        </p:spPr>
        <p:txBody>
          <a:bodyPr vert="horz" lIns="91440" tIns="45720" rIns="91440" bIns="45720" rtlCol="0">
            <a:normAutofit/>
          </a:bodyPr>
          <a:lstStyle/>
          <a:p>
            <a:pPr marL="171450" marR="0" lvl="0" indent="-171450" algn="l" defTabSz="685800" rtl="0" eaLnBrk="1" fontAlgn="auto" latinLnBrk="0" hangingPunct="1">
              <a:lnSpc>
                <a:spcPct val="90000"/>
              </a:lnSpc>
              <a:spcBef>
                <a:spcPts val="750"/>
              </a:spcBef>
              <a:spcAft>
                <a:spcPts val="0"/>
              </a:spcAft>
              <a:buClr>
                <a:srgbClr val="E43027"/>
              </a:buClr>
              <a:buSzTx/>
              <a:buFont typeface="Wingdings" panose="05000000000000000000" pitchFamily="2" charset="2"/>
              <a:buChar char="§"/>
              <a:tabLst/>
              <a:defRPr/>
            </a:pPr>
            <a:endParaRPr kumimoji="0" lang="en-US" sz="3200"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pic>
        <p:nvPicPr>
          <p:cNvPr id="1030" name="Picture 6" descr="https://lh3.googleusercontent.com/jBZLe84n9ebPNtJRKyMgmOc_KVRHZuubDHZX6HjWfX1w_BWXdIvzDVISvvqCPMiKmLXBbtqc66yI1wc6PSm2vezc9NhghZXBHVM-XVP9QugydHfWa4ZJGVZw5pQgJ1ozfIdDO4zl5NyG7rI13yb6ahKRX-PXBQfdObgNyOtWC7_m0MA5aMKQzWaGDvHV8AMRBnEwNshOjRph4o6ZiYGL4EajtxJ0lqutqkhj-HfNTRQc4LRLskp8tvDJHmapNWI3QOfq166YDkei5Y2C8pyC03oSR4FPRZR6x7qYUmMEj6WEOwZDkfzALa-3dw8MBWRBse0SvX0N-RLWUN5K562ko8V7OPC0VDzRN6fW7uuJMtih-yL4OQtMe_5n8Bmunie6F5iLxPllXuSDfYgtb6i3S5nw-6w_n53IjW959AGp7A-IGWBRj7aRV8vj2GpYZtbwBF-Tl-mqRIYJyKJDg5QyZh1pqxcr-SoEnLe_oIsB0ZWkc0oayfIXlO8_K8qpXeelMwdpSuMpWxW2dNiC31NnKLJOFitulzV5UuFjn2AfUre1yUwYKGqCD4LiKUxOwEgDq-Ae94keIN54pfb_i2EJDW3OAd5g4WJpEa9SFEVb=w2384-h1788-no">
            <a:extLst>
              <a:ext uri="{FF2B5EF4-FFF2-40B4-BE49-F238E27FC236}">
                <a16:creationId xmlns:a16="http://schemas.microsoft.com/office/drawing/2014/main" id="{1487C81A-1901-46CB-BBBB-074EC510D6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5828" y="3429000"/>
            <a:ext cx="5754915" cy="4316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24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additive="base">
                                        <p:cTn id="7" dur="500" fill="hold"/>
                                        <p:tgtEl>
                                          <p:spTgt spid="1030"/>
                                        </p:tgtEl>
                                        <p:attrNameLst>
                                          <p:attrName>ppt_x</p:attrName>
                                        </p:attrNameLst>
                                      </p:cBhvr>
                                      <p:tavLst>
                                        <p:tav tm="0">
                                          <p:val>
                                            <p:strVal val="#ppt_x"/>
                                          </p:val>
                                        </p:tav>
                                        <p:tav tm="100000">
                                          <p:val>
                                            <p:strVal val="#ppt_x"/>
                                          </p:val>
                                        </p:tav>
                                      </p:tavLst>
                                    </p:anim>
                                    <p:anim calcmode="lin" valueType="num">
                                      <p:cBhvr additive="base">
                                        <p:cTn id="8"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4DB8-1609-4432-8DDE-D915EB16BA3D}"/>
              </a:ext>
            </a:extLst>
          </p:cNvPr>
          <p:cNvSpPr>
            <a:spLocks noGrp="1"/>
          </p:cNvSpPr>
          <p:nvPr>
            <p:ph type="title"/>
          </p:nvPr>
        </p:nvSpPr>
        <p:spPr/>
        <p:txBody>
          <a:bodyPr/>
          <a:lstStyle/>
          <a:p>
            <a:r>
              <a:rPr lang="en-US" dirty="0"/>
              <a:t>Next step</a:t>
            </a:r>
          </a:p>
        </p:txBody>
      </p:sp>
      <p:sp>
        <p:nvSpPr>
          <p:cNvPr id="3" name="Content Placeholder 2">
            <a:extLst>
              <a:ext uri="{FF2B5EF4-FFF2-40B4-BE49-F238E27FC236}">
                <a16:creationId xmlns:a16="http://schemas.microsoft.com/office/drawing/2014/main" id="{E4740F7D-F525-429E-8369-292D33D9F8FA}"/>
              </a:ext>
            </a:extLst>
          </p:cNvPr>
          <p:cNvSpPr>
            <a:spLocks noGrp="1"/>
          </p:cNvSpPr>
          <p:nvPr>
            <p:ph idx="1"/>
          </p:nvPr>
        </p:nvSpPr>
        <p:spPr/>
        <p:txBody>
          <a:bodyPr/>
          <a:lstStyle/>
          <a:p>
            <a:r>
              <a:rPr lang="en-US" dirty="0"/>
              <a:t>Same application for QINGDAO CITY in much bigger scale (100 substations) in 2018-19 if POC successful. </a:t>
            </a:r>
          </a:p>
          <a:p>
            <a:r>
              <a:rPr lang="en-US" dirty="0"/>
              <a:t>Same application for </a:t>
            </a:r>
            <a:r>
              <a:rPr lang="en-US" dirty="0" err="1"/>
              <a:t>Wurumuqi</a:t>
            </a:r>
            <a:r>
              <a:rPr lang="en-US" dirty="0"/>
              <a:t> CITY in much bigger scale (50 substations) in 2018-19 if POC successful. </a:t>
            </a:r>
          </a:p>
          <a:p>
            <a:endParaRPr lang="en-US" dirty="0"/>
          </a:p>
          <a:p>
            <a:r>
              <a:rPr lang="en-US" altLang="zh-CN" dirty="0"/>
              <a:t>Business model by license vs by asset, by access vs by devices</a:t>
            </a:r>
            <a:endParaRPr lang="en-US" dirty="0"/>
          </a:p>
        </p:txBody>
      </p:sp>
    </p:spTree>
    <p:extLst>
      <p:ext uri="{BB962C8B-B14F-4D97-AF65-F5344CB8AC3E}">
        <p14:creationId xmlns:p14="http://schemas.microsoft.com/office/powerpoint/2010/main" val="1363760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928D7D2-AC55-4654-8575-3E11BC018F3B}"/>
              </a:ext>
            </a:extLst>
          </p:cNvPr>
          <p:cNvSpPr>
            <a:spLocks noGrp="1"/>
          </p:cNvSpPr>
          <p:nvPr>
            <p:ph idx="1"/>
          </p:nvPr>
        </p:nvSpPr>
        <p:spPr>
          <a:xfrm>
            <a:off x="119337" y="891988"/>
            <a:ext cx="5749781" cy="5561348"/>
          </a:xfrm>
        </p:spPr>
        <p:txBody>
          <a:bodyPr/>
          <a:lstStyle/>
          <a:p>
            <a:r>
              <a:rPr lang="de-DE" dirty="0">
                <a:latin typeface="BIZ UDPゴシック" panose="020B0400000000000000" pitchFamily="50" charset="-128"/>
                <a:ea typeface="BIZ UDPゴシック" panose="020B0400000000000000" pitchFamily="50" charset="-128"/>
              </a:rPr>
              <a:t>Project </a:t>
            </a:r>
            <a:r>
              <a:rPr lang="de-DE" dirty="0" err="1">
                <a:latin typeface="BIZ UDPゴシック" panose="020B0400000000000000" pitchFamily="50" charset="-128"/>
                <a:ea typeface="BIZ UDPゴシック" panose="020B0400000000000000" pitchFamily="50" charset="-128"/>
              </a:rPr>
              <a:t>needs</a:t>
            </a:r>
            <a:endParaRPr lang="de-DE" dirty="0">
              <a:latin typeface="BIZ UDPゴシック" panose="020B0400000000000000" pitchFamily="50" charset="-128"/>
              <a:ea typeface="BIZ UDPゴシック" panose="020B0400000000000000" pitchFamily="50" charset="-128"/>
            </a:endParaRPr>
          </a:p>
          <a:p>
            <a:pPr marL="457200" indent="-457200">
              <a:buFont typeface="+mj-lt"/>
              <a:buAutoNum type="arabicPeriod"/>
            </a:pPr>
            <a:r>
              <a:rPr lang="ja-JP" altLang="en-US" dirty="0" smtClean="0">
                <a:latin typeface="BIZ UDPゴシック" panose="020B0400000000000000" pitchFamily="50" charset="-128"/>
                <a:ea typeface="BIZ UDPゴシック" panose="020B0400000000000000" pitchFamily="50" charset="-128"/>
              </a:rPr>
              <a:t>火報・設備異常の際の現場駆け付け</a:t>
            </a:r>
            <a:r>
              <a:rPr lang="de-DE" dirty="0" smtClean="0">
                <a:latin typeface="BIZ UDPゴシック" panose="020B0400000000000000" pitchFamily="50" charset="-128"/>
                <a:ea typeface="BIZ UDPゴシック" panose="020B0400000000000000" pitchFamily="50" charset="-128"/>
              </a:rPr>
              <a:t>Fire </a:t>
            </a:r>
            <a:r>
              <a:rPr lang="de-DE" dirty="0">
                <a:latin typeface="BIZ UDPゴシック" panose="020B0400000000000000" pitchFamily="50" charset="-128"/>
                <a:ea typeface="BIZ UDPゴシック" panose="020B0400000000000000" pitchFamily="50" charset="-128"/>
              </a:rPr>
              <a:t>Alarming, </a:t>
            </a:r>
            <a:r>
              <a:rPr lang="en-US" dirty="0">
                <a:latin typeface="BIZ UDPゴシック" panose="020B0400000000000000" pitchFamily="50" charset="-128"/>
                <a:ea typeface="BIZ UDPゴシック" panose="020B0400000000000000" pitchFamily="50" charset="-128"/>
              </a:rPr>
              <a:t>Route optimization and fire confirmation</a:t>
            </a:r>
          </a:p>
          <a:p>
            <a:pPr marL="457200" indent="-457200">
              <a:buFont typeface="+mj-lt"/>
              <a:buAutoNum type="arabicPeriod"/>
            </a:pPr>
            <a:r>
              <a:rPr lang="en-US" dirty="0">
                <a:latin typeface="BIZ UDPゴシック" panose="020B0400000000000000" pitchFamily="50" charset="-128"/>
                <a:ea typeface="BIZ UDPゴシック" panose="020B0400000000000000" pitchFamily="50" charset="-128"/>
              </a:rPr>
              <a:t>2000 Fire and smoke detectors at the </a:t>
            </a:r>
            <a:r>
              <a:rPr lang="en-US" dirty="0" err="1">
                <a:latin typeface="BIZ UDPゴシック" panose="020B0400000000000000" pitchFamily="50" charset="-128"/>
                <a:ea typeface="BIZ UDPゴシック" panose="020B0400000000000000" pitchFamily="50" charset="-128"/>
              </a:rPr>
              <a:t>Mamer</a:t>
            </a:r>
            <a:r>
              <a:rPr lang="en-US" dirty="0">
                <a:latin typeface="BIZ UDPゴシック" panose="020B0400000000000000" pitchFamily="50" charset="-128"/>
                <a:ea typeface="BIZ UDPゴシック" panose="020B0400000000000000" pitchFamily="50" charset="-128"/>
              </a:rPr>
              <a:t> site.</a:t>
            </a:r>
          </a:p>
          <a:p>
            <a:pPr marL="457200" indent="-457200">
              <a:buFont typeface="+mj-lt"/>
              <a:buAutoNum type="arabicPeriod"/>
            </a:pPr>
            <a:r>
              <a:rPr lang="en-US" dirty="0">
                <a:latin typeface="BIZ UDPゴシック" panose="020B0400000000000000" pitchFamily="50" charset="-128"/>
                <a:ea typeface="BIZ UDPゴシック" panose="020B0400000000000000" pitchFamily="50" charset="-128"/>
              </a:rPr>
              <a:t>Connected via BOSCH central fire alarm system (OPC)</a:t>
            </a:r>
          </a:p>
          <a:p>
            <a:pPr marL="0" indent="0">
              <a:buNone/>
            </a:pPr>
            <a:r>
              <a:rPr lang="en-US" dirty="0">
                <a:latin typeface="BIZ UDPゴシック" panose="020B0400000000000000" pitchFamily="50" charset="-128"/>
                <a:ea typeface="BIZ UDPゴシック" panose="020B0400000000000000" pitchFamily="50" charset="-128"/>
              </a:rPr>
              <a:t>First Version : </a:t>
            </a:r>
          </a:p>
          <a:p>
            <a:pPr marL="0" indent="0">
              <a:buNone/>
            </a:pPr>
            <a:r>
              <a:rPr lang="en-US" dirty="0">
                <a:latin typeface="BIZ UDPゴシック" panose="020B0400000000000000" pitchFamily="50" charset="-128"/>
                <a:ea typeface="BIZ UDPゴシック" panose="020B0400000000000000" pitchFamily="50" charset="-128"/>
              </a:rPr>
              <a:t>2000 Beacon zones with coverage factor 0.8.</a:t>
            </a:r>
          </a:p>
          <a:p>
            <a:pPr marL="0" indent="0">
              <a:buNone/>
            </a:pPr>
            <a:r>
              <a:rPr lang="en-US" dirty="0">
                <a:latin typeface="BIZ UDPゴシック" panose="020B0400000000000000" pitchFamily="50" charset="-128"/>
                <a:ea typeface="BIZ UDPゴシック" panose="020B0400000000000000" pitchFamily="50" charset="-128"/>
              </a:rPr>
              <a:t>NFC close to every beacon to confirm NOFIRE</a:t>
            </a:r>
          </a:p>
          <a:p>
            <a:pPr marL="0" indent="0">
              <a:buNone/>
            </a:pPr>
            <a:endParaRPr lang="en-US" dirty="0">
              <a:latin typeface="BIZ UDPゴシック" panose="020B0400000000000000" pitchFamily="50" charset="-128"/>
              <a:ea typeface="BIZ UDPゴシック" panose="020B0400000000000000" pitchFamily="50" charset="-128"/>
            </a:endParaRPr>
          </a:p>
        </p:txBody>
      </p:sp>
      <p:sp>
        <p:nvSpPr>
          <p:cNvPr id="3" name="Titel 2">
            <a:extLst>
              <a:ext uri="{FF2B5EF4-FFF2-40B4-BE49-F238E27FC236}">
                <a16:creationId xmlns:a16="http://schemas.microsoft.com/office/drawing/2014/main" id="{4B14A5F5-C891-4355-A9C9-27A960061D34}"/>
              </a:ext>
            </a:extLst>
          </p:cNvPr>
          <p:cNvSpPr>
            <a:spLocks noGrp="1"/>
          </p:cNvSpPr>
          <p:nvPr>
            <p:ph type="title"/>
          </p:nvPr>
        </p:nvSpPr>
        <p:spPr>
          <a:xfrm>
            <a:off x="33480" y="0"/>
            <a:ext cx="12192000" cy="703551"/>
          </a:xfrm>
        </p:spPr>
        <p:txBody>
          <a:bodyPr/>
          <a:lstStyle/>
          <a:p>
            <a:r>
              <a:rPr lang="ja-JP" altLang="en-US" dirty="0" smtClean="0">
                <a:latin typeface="BIZ UDPゴシック" panose="020B0400000000000000" pitchFamily="50" charset="-128"/>
                <a:ea typeface="BIZ UDPゴシック" panose="020B0400000000000000" pitchFamily="50" charset="-128"/>
              </a:rPr>
              <a:t>監視操作の利便性向上</a:t>
            </a:r>
            <a:r>
              <a:rPr lang="de-DE" dirty="0" smtClean="0">
                <a:latin typeface="BIZ UDPゴシック" panose="020B0400000000000000" pitchFamily="50" charset="-128"/>
                <a:ea typeface="BIZ UDPゴシック" panose="020B0400000000000000" pitchFamily="50" charset="-128"/>
              </a:rPr>
              <a:t> </a:t>
            </a:r>
            <a:endParaRPr lang="de-DE" dirty="0">
              <a:latin typeface="BIZ UDPゴシック" panose="020B0400000000000000" pitchFamily="50" charset="-128"/>
              <a:ea typeface="BIZ UDPゴシック" panose="020B0400000000000000" pitchFamily="50" charset="-128"/>
            </a:endParaRPr>
          </a:p>
        </p:txBody>
      </p:sp>
      <p:sp>
        <p:nvSpPr>
          <p:cNvPr id="4" name="Inhaltsplatzhalter 3">
            <a:extLst>
              <a:ext uri="{FF2B5EF4-FFF2-40B4-BE49-F238E27FC236}">
                <a16:creationId xmlns:a16="http://schemas.microsoft.com/office/drawing/2014/main" id="{783DB842-8C38-41BF-90C4-51411F6E551F}"/>
              </a:ext>
            </a:extLst>
          </p:cNvPr>
          <p:cNvSpPr>
            <a:spLocks noGrp="1"/>
          </p:cNvSpPr>
          <p:nvPr>
            <p:ph idx="14"/>
          </p:nvPr>
        </p:nvSpPr>
        <p:spPr/>
        <p:txBody>
          <a:bodyPr/>
          <a:lstStyle/>
          <a:p>
            <a:endParaRPr lang="de-DE" dirty="0"/>
          </a:p>
        </p:txBody>
      </p:sp>
      <p:pic>
        <p:nvPicPr>
          <p:cNvPr id="7" name="Inhaltsplatzhalter 5">
            <a:extLst>
              <a:ext uri="{FF2B5EF4-FFF2-40B4-BE49-F238E27FC236}">
                <a16:creationId xmlns:a16="http://schemas.microsoft.com/office/drawing/2014/main" id="{AAA87EC8-CC58-46A0-ACA6-369911C140B0}"/>
              </a:ext>
            </a:extLst>
          </p:cNvPr>
          <p:cNvPicPr>
            <a:picLocks noChangeAspect="1"/>
          </p:cNvPicPr>
          <p:nvPr/>
        </p:nvPicPr>
        <p:blipFill>
          <a:blip r:embed="rId2"/>
          <a:stretch>
            <a:fillRect/>
          </a:stretch>
        </p:blipFill>
        <p:spPr>
          <a:xfrm>
            <a:off x="5574983" y="661167"/>
            <a:ext cx="3960000" cy="6544513"/>
          </a:xfrm>
          <a:prstGeom prst="rect">
            <a:avLst/>
          </a:prstGeom>
        </p:spPr>
      </p:pic>
      <p:pic>
        <p:nvPicPr>
          <p:cNvPr id="9" name="Grafik 8">
            <a:extLst>
              <a:ext uri="{FF2B5EF4-FFF2-40B4-BE49-F238E27FC236}">
                <a16:creationId xmlns:a16="http://schemas.microsoft.com/office/drawing/2014/main" id="{A2A92F00-A746-4F8E-99E6-30CD03151CA0}"/>
              </a:ext>
            </a:extLst>
          </p:cNvPr>
          <p:cNvPicPr>
            <a:picLocks noChangeAspect="1"/>
          </p:cNvPicPr>
          <p:nvPr/>
        </p:nvPicPr>
        <p:blipFill>
          <a:blip r:embed="rId3"/>
          <a:stretch>
            <a:fillRect/>
          </a:stretch>
        </p:blipFill>
        <p:spPr>
          <a:xfrm>
            <a:off x="7113406" y="719701"/>
            <a:ext cx="3750086" cy="6352203"/>
          </a:xfrm>
          <a:prstGeom prst="rect">
            <a:avLst/>
          </a:prstGeom>
        </p:spPr>
      </p:pic>
      <p:pic>
        <p:nvPicPr>
          <p:cNvPr id="8" name="Inhaltsplatzhalter 7">
            <a:extLst>
              <a:ext uri="{FF2B5EF4-FFF2-40B4-BE49-F238E27FC236}">
                <a16:creationId xmlns:a16="http://schemas.microsoft.com/office/drawing/2014/main" id="{5F8697F6-9666-44D9-AB99-64A286222396}"/>
              </a:ext>
            </a:extLst>
          </p:cNvPr>
          <p:cNvPicPr>
            <a:picLocks noChangeAspect="1"/>
          </p:cNvPicPr>
          <p:nvPr/>
        </p:nvPicPr>
        <p:blipFill>
          <a:blip r:embed="rId4"/>
          <a:stretch>
            <a:fillRect/>
          </a:stretch>
        </p:blipFill>
        <p:spPr>
          <a:xfrm>
            <a:off x="8571607" y="661165"/>
            <a:ext cx="3960000" cy="6544513"/>
          </a:xfrm>
          <a:prstGeom prst="rect">
            <a:avLst/>
          </a:prstGeom>
        </p:spPr>
      </p:pic>
      <p:sp>
        <p:nvSpPr>
          <p:cNvPr id="5" name="正方形/長方形 4">
            <a:extLst>
              <a:ext uri="{FF2B5EF4-FFF2-40B4-BE49-F238E27FC236}">
                <a16:creationId xmlns:a16="http://schemas.microsoft.com/office/drawing/2014/main" id="{97E47A5B-2975-4DD8-9C2F-BFE40E246B48}"/>
              </a:ext>
            </a:extLst>
          </p:cNvPr>
          <p:cNvSpPr/>
          <p:nvPr/>
        </p:nvSpPr>
        <p:spPr>
          <a:xfrm>
            <a:off x="119337" y="4114800"/>
            <a:ext cx="5595663" cy="466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 name="直線矢印コネクタ 9">
            <a:extLst>
              <a:ext uri="{FF2B5EF4-FFF2-40B4-BE49-F238E27FC236}">
                <a16:creationId xmlns:a16="http://schemas.microsoft.com/office/drawing/2014/main" id="{FAE4D9BB-6B90-4C3C-8E0B-C58F6902E97F}"/>
              </a:ext>
            </a:extLst>
          </p:cNvPr>
          <p:cNvCxnSpPr>
            <a:stCxn id="5" idx="1"/>
          </p:cNvCxnSpPr>
          <p:nvPr/>
        </p:nvCxnSpPr>
        <p:spPr>
          <a:xfrm flipH="1" flipV="1">
            <a:off x="-133350" y="4343400"/>
            <a:ext cx="252687" cy="47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52FAA7B9-847F-4689-9C26-3560FDECB280}"/>
              </a:ext>
            </a:extLst>
          </p:cNvPr>
          <p:cNvSpPr txBox="1"/>
          <p:nvPr/>
        </p:nvSpPr>
        <p:spPr>
          <a:xfrm>
            <a:off x="-3656024" y="4020234"/>
            <a:ext cx="3467810" cy="923330"/>
          </a:xfrm>
          <a:prstGeom prst="rect">
            <a:avLst/>
          </a:prstGeom>
          <a:solidFill>
            <a:schemeClr val="bg1"/>
          </a:solidFill>
        </p:spPr>
        <p:txBody>
          <a:bodyPr wrap="square" rtlCol="0">
            <a:spAutoFit/>
          </a:bodyPr>
          <a:lstStyle/>
          <a:p>
            <a:r>
              <a:rPr kumimoji="1" lang="en-US" altLang="ja-JP" dirty="0"/>
              <a:t>2000</a:t>
            </a:r>
            <a:r>
              <a:rPr kumimoji="1" lang="ja-JP" altLang="en-US" dirty="0"/>
              <a:t>のビーコンを使用して領域をカバーするが、カバー率は８０％である。</a:t>
            </a:r>
            <a:endParaRPr kumimoji="1" lang="en-US" altLang="ja-JP" dirty="0"/>
          </a:p>
        </p:txBody>
      </p:sp>
    </p:spTree>
    <p:extLst>
      <p:ext uri="{BB962C8B-B14F-4D97-AF65-F5344CB8AC3E}">
        <p14:creationId xmlns:p14="http://schemas.microsoft.com/office/powerpoint/2010/main" val="257066290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339176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752BD9F-DB45-4F6F-8FFA-0218791D2CE8}"/>
              </a:ext>
            </a:extLst>
          </p:cNvPr>
          <p:cNvSpPr>
            <a:spLocks noGrp="1"/>
          </p:cNvSpPr>
          <p:nvPr>
            <p:ph type="title"/>
          </p:nvPr>
        </p:nvSpPr>
        <p:spPr/>
        <p:txBody>
          <a:bodyPr/>
          <a:lstStyle/>
          <a:p>
            <a:r>
              <a:rPr lang="de-DE" dirty="0" err="1"/>
              <a:t>Risks</a:t>
            </a:r>
            <a:r>
              <a:rPr lang="de-DE" dirty="0"/>
              <a:t>, </a:t>
            </a:r>
            <a:r>
              <a:rPr lang="de-DE" dirty="0" err="1"/>
              <a:t>Expectations</a:t>
            </a:r>
            <a:r>
              <a:rPr lang="de-DE" dirty="0"/>
              <a:t>, </a:t>
            </a:r>
            <a:r>
              <a:rPr lang="de-DE" dirty="0" err="1"/>
              <a:t>Issues</a:t>
            </a:r>
            <a:endParaRPr lang="de-DE" dirty="0"/>
          </a:p>
        </p:txBody>
      </p:sp>
      <p:sp>
        <p:nvSpPr>
          <p:cNvPr id="6" name="Inhaltsplatzhalter 4">
            <a:extLst>
              <a:ext uri="{FF2B5EF4-FFF2-40B4-BE49-F238E27FC236}">
                <a16:creationId xmlns:a16="http://schemas.microsoft.com/office/drawing/2014/main" id="{65BA84CF-63B8-4670-AF9E-64B39A653D70}"/>
              </a:ext>
            </a:extLst>
          </p:cNvPr>
          <p:cNvSpPr txBox="1">
            <a:spLocks/>
          </p:cNvSpPr>
          <p:nvPr/>
        </p:nvSpPr>
        <p:spPr>
          <a:xfrm>
            <a:off x="745724" y="891988"/>
            <a:ext cx="11368745" cy="556134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bg1">
                    <a:lumMod val="6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Project Risks after technical clarification</a:t>
            </a:r>
          </a:p>
          <a:p>
            <a:pPr marL="0" indent="0">
              <a:buNone/>
            </a:pPr>
            <a:endParaRPr lang="en-US" dirty="0"/>
          </a:p>
          <a:p>
            <a:pPr marL="457200" indent="-457200">
              <a:buFont typeface="+mj-lt"/>
              <a:buAutoNum type="arabicPeriod"/>
            </a:pPr>
            <a:r>
              <a:rPr lang="en-US" dirty="0"/>
              <a:t>Cost of maintenance, Workload / Year very high. (2000 Beacons)</a:t>
            </a:r>
          </a:p>
          <a:p>
            <a:r>
              <a:rPr lang="en-US" dirty="0"/>
              <a:t>Management Decision:</a:t>
            </a:r>
          </a:p>
          <a:p>
            <a:pPr marL="0" indent="0">
              <a:buFont typeface="Wingdings" panose="05000000000000000000" pitchFamily="2" charset="2"/>
              <a:buNone/>
            </a:pPr>
            <a:r>
              <a:rPr lang="en-US" dirty="0"/>
              <a:t>Change to a mix with existing WIFI-Hotspots, Beacons in gray zones, NFC tag close to every beacon also cancelled.</a:t>
            </a:r>
          </a:p>
          <a:p>
            <a:pPr marL="0" indent="0">
              <a:buFont typeface="Wingdings" panose="05000000000000000000" pitchFamily="2" charset="2"/>
              <a:buNone/>
            </a:pPr>
            <a:r>
              <a:rPr lang="en-US" dirty="0"/>
              <a:t>Reduced to 50 additional Beacon zones with 12 WIFI zones</a:t>
            </a:r>
          </a:p>
          <a:p>
            <a:pPr marL="457200" indent="-457200">
              <a:buFont typeface="+mj-lt"/>
              <a:buAutoNum type="arabicPeriod"/>
            </a:pPr>
            <a:endParaRPr lang="en-US" dirty="0"/>
          </a:p>
          <a:p>
            <a:pPr marL="457200" indent="-457200">
              <a:buFont typeface="+mj-lt"/>
              <a:buAutoNum type="arabicPeriod" startAt="2"/>
            </a:pPr>
            <a:r>
              <a:rPr lang="en-US" dirty="0"/>
              <a:t>Availability of APPS in </a:t>
            </a:r>
            <a:r>
              <a:rPr lang="en-US" dirty="0" err="1"/>
              <a:t>Appstores</a:t>
            </a:r>
            <a:endParaRPr lang="en-US" dirty="0"/>
          </a:p>
          <a:p>
            <a:pPr marL="0" indent="0">
              <a:buFont typeface="Wingdings" panose="05000000000000000000" pitchFamily="2" charset="2"/>
              <a:buNone/>
            </a:pPr>
            <a:r>
              <a:rPr lang="en-US" dirty="0"/>
              <a:t>Business-Device </a:t>
            </a:r>
            <a:r>
              <a:rPr lang="en-US" dirty="0" err="1"/>
              <a:t>Enrol</a:t>
            </a:r>
            <a:r>
              <a:rPr lang="en-US" dirty="0"/>
              <a:t> program IT mandatory.</a:t>
            </a:r>
          </a:p>
          <a:p>
            <a:pPr marL="0" indent="0">
              <a:buFont typeface="Wingdings" panose="05000000000000000000" pitchFamily="2" charset="2"/>
              <a:buNone/>
            </a:pPr>
            <a:r>
              <a:rPr lang="en-US" dirty="0"/>
              <a:t>No BYOD allowed.</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endParaRPr lang="en-US" dirty="0"/>
          </a:p>
        </p:txBody>
      </p:sp>
      <p:sp>
        <p:nvSpPr>
          <p:cNvPr id="4" name="正方形/長方形 3">
            <a:extLst>
              <a:ext uri="{FF2B5EF4-FFF2-40B4-BE49-F238E27FC236}">
                <a16:creationId xmlns:a16="http://schemas.microsoft.com/office/drawing/2014/main" id="{8EF3CB24-EA4C-4F80-AD65-5B52939303FB}"/>
              </a:ext>
            </a:extLst>
          </p:cNvPr>
          <p:cNvSpPr/>
          <p:nvPr/>
        </p:nvSpPr>
        <p:spPr>
          <a:xfrm>
            <a:off x="1198837" y="1701800"/>
            <a:ext cx="8199163" cy="4667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矢印コネクタ 4">
            <a:extLst>
              <a:ext uri="{FF2B5EF4-FFF2-40B4-BE49-F238E27FC236}">
                <a16:creationId xmlns:a16="http://schemas.microsoft.com/office/drawing/2014/main" id="{8CC7A15F-C5F1-4B6F-874D-420B6E94FD47}"/>
              </a:ext>
            </a:extLst>
          </p:cNvPr>
          <p:cNvCxnSpPr>
            <a:cxnSpLocks/>
            <a:stCxn id="4" idx="1"/>
          </p:cNvCxnSpPr>
          <p:nvPr/>
        </p:nvCxnSpPr>
        <p:spPr>
          <a:xfrm flipH="1">
            <a:off x="0" y="1935163"/>
            <a:ext cx="119883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4150519B-4A65-4CB5-8646-E703B419AC9C}"/>
              </a:ext>
            </a:extLst>
          </p:cNvPr>
          <p:cNvSpPr txBox="1"/>
          <p:nvPr/>
        </p:nvSpPr>
        <p:spPr>
          <a:xfrm>
            <a:off x="-3504223" y="1701800"/>
            <a:ext cx="3467810" cy="1200329"/>
          </a:xfrm>
          <a:prstGeom prst="rect">
            <a:avLst/>
          </a:prstGeom>
          <a:solidFill>
            <a:schemeClr val="bg1"/>
          </a:solidFill>
        </p:spPr>
        <p:txBody>
          <a:bodyPr wrap="square" rtlCol="0">
            <a:spAutoFit/>
          </a:bodyPr>
          <a:lstStyle/>
          <a:p>
            <a:r>
              <a:rPr kumimoji="1" lang="ja-JP" altLang="en-US" dirty="0"/>
              <a:t>ビーコン一つあたりの物理的なコスト、電池交換や管理費もあるので、人件費と物理費でコストが高くなる。</a:t>
            </a:r>
            <a:endParaRPr kumimoji="1" lang="en-US" altLang="ja-JP" dirty="0"/>
          </a:p>
        </p:txBody>
      </p:sp>
      <p:sp>
        <p:nvSpPr>
          <p:cNvPr id="9" name="正方形/長方形 8">
            <a:extLst>
              <a:ext uri="{FF2B5EF4-FFF2-40B4-BE49-F238E27FC236}">
                <a16:creationId xmlns:a16="http://schemas.microsoft.com/office/drawing/2014/main" id="{8A2A4AC5-C4BE-4072-8F1C-9BB2B98E02F5}"/>
              </a:ext>
            </a:extLst>
          </p:cNvPr>
          <p:cNvSpPr/>
          <p:nvPr/>
        </p:nvSpPr>
        <p:spPr>
          <a:xfrm>
            <a:off x="745724" y="2744974"/>
            <a:ext cx="11368745" cy="6840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 name="直線矢印コネクタ 9">
            <a:extLst>
              <a:ext uri="{FF2B5EF4-FFF2-40B4-BE49-F238E27FC236}">
                <a16:creationId xmlns:a16="http://schemas.microsoft.com/office/drawing/2014/main" id="{EAD62FA3-7C41-406D-B9EE-C0DD5FCC7A2E}"/>
              </a:ext>
            </a:extLst>
          </p:cNvPr>
          <p:cNvCxnSpPr>
            <a:cxnSpLocks/>
            <a:stCxn id="9" idx="1"/>
            <a:endCxn id="11" idx="3"/>
          </p:cNvCxnSpPr>
          <p:nvPr/>
        </p:nvCxnSpPr>
        <p:spPr>
          <a:xfrm flipH="1">
            <a:off x="-36413" y="3086985"/>
            <a:ext cx="782137" cy="9361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30686964-0CF7-41CA-B09B-6D21E0EC7BC0}"/>
              </a:ext>
            </a:extLst>
          </p:cNvPr>
          <p:cNvSpPr txBox="1"/>
          <p:nvPr/>
        </p:nvSpPr>
        <p:spPr>
          <a:xfrm>
            <a:off x="-3504223" y="3284479"/>
            <a:ext cx="3467810" cy="1477328"/>
          </a:xfrm>
          <a:prstGeom prst="rect">
            <a:avLst/>
          </a:prstGeom>
          <a:solidFill>
            <a:schemeClr val="bg1"/>
          </a:solidFill>
        </p:spPr>
        <p:txBody>
          <a:bodyPr wrap="square" rtlCol="0">
            <a:spAutoFit/>
          </a:bodyPr>
          <a:lstStyle/>
          <a:p>
            <a:r>
              <a:rPr kumimoji="1" lang="ja-JP" altLang="en-US" dirty="0"/>
              <a:t>ビーコン：自動でデバイスにデータ送信</a:t>
            </a:r>
            <a:endParaRPr kumimoji="1" lang="en-US" altLang="ja-JP" dirty="0"/>
          </a:p>
          <a:p>
            <a:r>
              <a:rPr kumimoji="1" lang="en-US" altLang="ja-JP" dirty="0"/>
              <a:t>NFC</a:t>
            </a:r>
            <a:r>
              <a:rPr kumimoji="1" lang="ja-JP" altLang="en-US" dirty="0"/>
              <a:t>タグ：手動でタグを読み取り、データを取得</a:t>
            </a:r>
            <a:endParaRPr kumimoji="1" lang="en-US" altLang="ja-JP" dirty="0"/>
          </a:p>
          <a:p>
            <a:r>
              <a:rPr kumimoji="1" lang="ja-JP" altLang="en-US" dirty="0"/>
              <a:t>コストは</a:t>
            </a:r>
            <a:r>
              <a:rPr kumimoji="1" lang="en-US" altLang="ja-JP" dirty="0"/>
              <a:t>NFC</a:t>
            </a:r>
            <a:r>
              <a:rPr kumimoji="1" lang="ja-JP" altLang="en-US" dirty="0"/>
              <a:t>タグ</a:t>
            </a:r>
            <a:r>
              <a:rPr kumimoji="1" lang="en-US" altLang="ja-JP" dirty="0"/>
              <a:t>&lt;</a:t>
            </a:r>
            <a:r>
              <a:rPr kumimoji="1" lang="ja-JP" altLang="en-US" dirty="0"/>
              <a:t>ビーコン</a:t>
            </a:r>
            <a:endParaRPr kumimoji="1" lang="en-US" altLang="ja-JP" dirty="0"/>
          </a:p>
        </p:txBody>
      </p:sp>
    </p:spTree>
    <p:extLst>
      <p:ext uri="{BB962C8B-B14F-4D97-AF65-F5344CB8AC3E}">
        <p14:creationId xmlns:p14="http://schemas.microsoft.com/office/powerpoint/2010/main" val="350473083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928D7D2-AC55-4654-8575-3E11BC018F3B}"/>
              </a:ext>
            </a:extLst>
          </p:cNvPr>
          <p:cNvSpPr>
            <a:spLocks noGrp="1"/>
          </p:cNvSpPr>
          <p:nvPr>
            <p:ph idx="1"/>
          </p:nvPr>
        </p:nvSpPr>
        <p:spPr/>
        <p:txBody>
          <a:bodyPr/>
          <a:lstStyle/>
          <a:p>
            <a:r>
              <a:rPr lang="de-DE" dirty="0"/>
              <a:t>Project </a:t>
            </a:r>
            <a:r>
              <a:rPr lang="de-DE" dirty="0" err="1"/>
              <a:t>needs</a:t>
            </a:r>
            <a:endParaRPr lang="de-DE" dirty="0"/>
          </a:p>
          <a:p>
            <a:pPr marL="457200" indent="-457200">
              <a:buFont typeface="+mj-lt"/>
              <a:buAutoNum type="arabicPeriod"/>
            </a:pPr>
            <a:r>
              <a:rPr lang="en-US" dirty="0"/>
              <a:t>Lighting control of an office building with 150.000 sqm.</a:t>
            </a:r>
          </a:p>
          <a:p>
            <a:pPr marL="0" indent="0">
              <a:buNone/>
            </a:pPr>
            <a:r>
              <a:rPr lang="en-US" dirty="0"/>
              <a:t>Offices, corridors, meeting rooms</a:t>
            </a:r>
          </a:p>
          <a:p>
            <a:pPr marL="0" indent="0">
              <a:buNone/>
            </a:pPr>
            <a:r>
              <a:rPr lang="en-US" dirty="0"/>
              <a:t>5000 users via IOS iPhone and Active Directory</a:t>
            </a:r>
          </a:p>
          <a:p>
            <a:pPr marL="457200" indent="-457200">
              <a:buFont typeface="+mj-lt"/>
              <a:buAutoNum type="arabicPeriod"/>
            </a:pPr>
            <a:r>
              <a:rPr lang="en-US" dirty="0"/>
              <a:t>Connected via WAGO / DALI BACNET Control system</a:t>
            </a:r>
          </a:p>
          <a:p>
            <a:pPr marL="0" indent="0">
              <a:buNone/>
            </a:pPr>
            <a:r>
              <a:rPr lang="en-US" dirty="0"/>
              <a:t>First Version : </a:t>
            </a:r>
          </a:p>
          <a:p>
            <a:pPr marL="0" indent="0">
              <a:buNone/>
            </a:pPr>
            <a:r>
              <a:rPr lang="en-US" dirty="0"/>
              <a:t>1000 zones with coverage factor 0.8.</a:t>
            </a:r>
          </a:p>
          <a:p>
            <a:pPr marL="0" indent="0">
              <a:buNone/>
            </a:pPr>
            <a:r>
              <a:rPr lang="en-US" dirty="0"/>
              <a:t>NFC close to every desk or individual workspace.</a:t>
            </a:r>
          </a:p>
          <a:p>
            <a:pPr marL="0" indent="0">
              <a:buNone/>
            </a:pPr>
            <a:endParaRPr lang="en-US" dirty="0"/>
          </a:p>
        </p:txBody>
      </p:sp>
      <p:sp>
        <p:nvSpPr>
          <p:cNvPr id="3" name="Titel 2">
            <a:extLst>
              <a:ext uri="{FF2B5EF4-FFF2-40B4-BE49-F238E27FC236}">
                <a16:creationId xmlns:a16="http://schemas.microsoft.com/office/drawing/2014/main" id="{4B14A5F5-C891-4355-A9C9-27A960061D34}"/>
              </a:ext>
            </a:extLst>
          </p:cNvPr>
          <p:cNvSpPr>
            <a:spLocks noGrp="1"/>
          </p:cNvSpPr>
          <p:nvPr>
            <p:ph type="title"/>
          </p:nvPr>
        </p:nvSpPr>
        <p:spPr>
          <a:xfrm>
            <a:off x="0" y="115658"/>
            <a:ext cx="12192000" cy="703551"/>
          </a:xfrm>
        </p:spPr>
        <p:txBody>
          <a:bodyPr/>
          <a:lstStyle/>
          <a:p>
            <a:r>
              <a:rPr lang="de-DE" dirty="0" err="1"/>
              <a:t>BMW_Lighting</a:t>
            </a:r>
            <a:r>
              <a:rPr lang="de-DE" dirty="0"/>
              <a:t> Control / WAGO (Start Pilot 2018)</a:t>
            </a:r>
          </a:p>
        </p:txBody>
      </p:sp>
      <p:pic>
        <p:nvPicPr>
          <p:cNvPr id="8" name="Inhaltsplatzhalter 7">
            <a:extLst>
              <a:ext uri="{FF2B5EF4-FFF2-40B4-BE49-F238E27FC236}">
                <a16:creationId xmlns:a16="http://schemas.microsoft.com/office/drawing/2014/main" id="{980A0DEB-215B-422C-962C-C997E080BF75}"/>
              </a:ext>
            </a:extLst>
          </p:cNvPr>
          <p:cNvPicPr>
            <a:picLocks noGrp="1" noChangeAspect="1"/>
          </p:cNvPicPr>
          <p:nvPr>
            <p:ph idx="14"/>
          </p:nvPr>
        </p:nvPicPr>
        <p:blipFill>
          <a:blip r:embed="rId2" cstate="print">
            <a:extLst>
              <a:ext uri="{28A0092B-C50C-407E-A947-70E740481C1C}">
                <a14:useLocalDpi xmlns:a14="http://schemas.microsoft.com/office/drawing/2010/main" val="0"/>
              </a:ext>
            </a:extLst>
          </a:blip>
          <a:stretch>
            <a:fillRect/>
          </a:stretch>
        </p:blipFill>
        <p:spPr>
          <a:xfrm>
            <a:off x="5548545" y="834065"/>
            <a:ext cx="6560598" cy="5837286"/>
          </a:xfrm>
        </p:spPr>
      </p:pic>
      <p:pic>
        <p:nvPicPr>
          <p:cNvPr id="13" name="Grafik 12">
            <a:extLst>
              <a:ext uri="{FF2B5EF4-FFF2-40B4-BE49-F238E27FC236}">
                <a16:creationId xmlns:a16="http://schemas.microsoft.com/office/drawing/2014/main" id="{80E6F37A-BC11-4A0C-AD10-B2D094199D13}"/>
              </a:ext>
            </a:extLst>
          </p:cNvPr>
          <p:cNvPicPr>
            <a:picLocks noChangeAspect="1"/>
          </p:cNvPicPr>
          <p:nvPr/>
        </p:nvPicPr>
        <p:blipFill rotWithShape="1">
          <a:blip r:embed="rId3"/>
          <a:srcRect l="25573" t="23749" r="30620" b="12266"/>
          <a:stretch/>
        </p:blipFill>
        <p:spPr>
          <a:xfrm>
            <a:off x="7652552" y="4154750"/>
            <a:ext cx="2574524" cy="2101186"/>
          </a:xfrm>
          <a:prstGeom prst="rect">
            <a:avLst/>
          </a:prstGeom>
        </p:spPr>
      </p:pic>
    </p:spTree>
    <p:extLst>
      <p:ext uri="{BB962C8B-B14F-4D97-AF65-F5344CB8AC3E}">
        <p14:creationId xmlns:p14="http://schemas.microsoft.com/office/powerpoint/2010/main" val="2949736626"/>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782868B6-7100-4F9D-B58B-B60C6306F826}"/>
              </a:ext>
            </a:extLst>
          </p:cNvPr>
          <p:cNvPicPr>
            <a:picLocks noGrp="1" noChangeAspect="1"/>
          </p:cNvPicPr>
          <p:nvPr>
            <p:ph idx="1"/>
          </p:nvPr>
        </p:nvPicPr>
        <p:blipFill>
          <a:blip r:embed="rId2"/>
          <a:stretch>
            <a:fillRect/>
          </a:stretch>
        </p:blipFill>
        <p:spPr>
          <a:xfrm>
            <a:off x="65411" y="818921"/>
            <a:ext cx="5568950" cy="3479947"/>
          </a:xfrm>
          <a:prstGeom prst="rect">
            <a:avLst/>
          </a:prstGeom>
        </p:spPr>
      </p:pic>
      <p:sp>
        <p:nvSpPr>
          <p:cNvPr id="3" name="Titel 2">
            <a:extLst>
              <a:ext uri="{FF2B5EF4-FFF2-40B4-BE49-F238E27FC236}">
                <a16:creationId xmlns:a16="http://schemas.microsoft.com/office/drawing/2014/main" id="{6533A040-47B5-4574-896E-ED590F947AAC}"/>
              </a:ext>
            </a:extLst>
          </p:cNvPr>
          <p:cNvSpPr>
            <a:spLocks noGrp="1"/>
          </p:cNvSpPr>
          <p:nvPr>
            <p:ph type="title"/>
          </p:nvPr>
        </p:nvSpPr>
        <p:spPr/>
        <p:txBody>
          <a:bodyPr/>
          <a:lstStyle/>
          <a:p>
            <a:r>
              <a:rPr lang="de-DE" dirty="0"/>
              <a:t>BMW Corporate Services</a:t>
            </a:r>
          </a:p>
        </p:txBody>
      </p:sp>
      <p:pic>
        <p:nvPicPr>
          <p:cNvPr id="7" name="Grafik 6">
            <a:extLst>
              <a:ext uri="{FF2B5EF4-FFF2-40B4-BE49-F238E27FC236}">
                <a16:creationId xmlns:a16="http://schemas.microsoft.com/office/drawing/2014/main" id="{7DD0CD59-FFEF-4BD9-9638-FC9275ADD67B}"/>
              </a:ext>
            </a:extLst>
          </p:cNvPr>
          <p:cNvPicPr>
            <a:picLocks noChangeAspect="1"/>
          </p:cNvPicPr>
          <p:nvPr/>
        </p:nvPicPr>
        <p:blipFill>
          <a:blip r:embed="rId3"/>
          <a:stretch>
            <a:fillRect/>
          </a:stretch>
        </p:blipFill>
        <p:spPr>
          <a:xfrm>
            <a:off x="5630200" y="818921"/>
            <a:ext cx="6565961" cy="4102964"/>
          </a:xfrm>
          <a:prstGeom prst="rect">
            <a:avLst/>
          </a:prstGeom>
        </p:spPr>
      </p:pic>
    </p:spTree>
    <p:extLst>
      <p:ext uri="{BB962C8B-B14F-4D97-AF65-F5344CB8AC3E}">
        <p14:creationId xmlns:p14="http://schemas.microsoft.com/office/powerpoint/2010/main" val="66842729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A9C00E-0FDD-4538-A9C3-FE350959AA10}"/>
              </a:ext>
            </a:extLst>
          </p:cNvPr>
          <p:cNvSpPr>
            <a:spLocks noGrp="1"/>
          </p:cNvSpPr>
          <p:nvPr>
            <p:ph type="title"/>
          </p:nvPr>
        </p:nvSpPr>
        <p:spPr/>
        <p:txBody>
          <a:bodyPr/>
          <a:lstStyle/>
          <a:p>
            <a:r>
              <a:rPr lang="de-DE" dirty="0" err="1"/>
              <a:t>Systemarchitecture</a:t>
            </a:r>
            <a:r>
              <a:rPr lang="de-DE" dirty="0"/>
              <a:t> / Links</a:t>
            </a:r>
          </a:p>
        </p:txBody>
      </p:sp>
      <p:grpSp>
        <p:nvGrpSpPr>
          <p:cNvPr id="30" name="Gruppieren 29">
            <a:extLst>
              <a:ext uri="{FF2B5EF4-FFF2-40B4-BE49-F238E27FC236}">
                <a16:creationId xmlns:a16="http://schemas.microsoft.com/office/drawing/2014/main" id="{9AF440AE-564A-4095-AF37-5D64E1D8F246}"/>
              </a:ext>
            </a:extLst>
          </p:cNvPr>
          <p:cNvGrpSpPr/>
          <p:nvPr/>
        </p:nvGrpSpPr>
        <p:grpSpPr>
          <a:xfrm>
            <a:off x="0" y="3730595"/>
            <a:ext cx="1077796" cy="1251700"/>
            <a:chOff x="2027377" y="2923429"/>
            <a:chExt cx="1077796" cy="1251700"/>
          </a:xfrm>
        </p:grpSpPr>
        <p:pic>
          <p:nvPicPr>
            <p:cNvPr id="8" name="Picture 2" descr="D:\ARC\ARC_Libraries\V11.1\LIB\ACTUAL\PcVue\V1.8\FR\Lib\SH_SYSTEM\B\PCVUE_LIBS_SYSTEM_WORKSTATION_LIGHT_FRONT_128.png">
              <a:extLst>
                <a:ext uri="{FF2B5EF4-FFF2-40B4-BE49-F238E27FC236}">
                  <a16:creationId xmlns:a16="http://schemas.microsoft.com/office/drawing/2014/main" id="{07BA1F1D-EF76-4390-A28C-C9E72E20F5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203" y="2923429"/>
              <a:ext cx="894144" cy="894144"/>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76">
              <a:extLst>
                <a:ext uri="{FF2B5EF4-FFF2-40B4-BE49-F238E27FC236}">
                  <a16:creationId xmlns:a16="http://schemas.microsoft.com/office/drawing/2014/main" id="{C1D1BC33-5BBD-453E-A9DA-2FFAC22C0969}"/>
                </a:ext>
              </a:extLst>
            </p:cNvPr>
            <p:cNvSpPr txBox="1"/>
            <p:nvPr/>
          </p:nvSpPr>
          <p:spPr>
            <a:xfrm>
              <a:off x="2027377" y="3651909"/>
              <a:ext cx="1077796" cy="523220"/>
            </a:xfrm>
            <a:prstGeom prst="rect">
              <a:avLst/>
            </a:prstGeom>
            <a:noFill/>
          </p:spPr>
          <p:txBody>
            <a:bodyPr wrap="none" rtlCol="0">
              <a:spAutoFit/>
            </a:bodyPr>
            <a:lstStyle/>
            <a:p>
              <a:pPr algn="ctr"/>
              <a:r>
                <a:rPr lang="de-DE" sz="1400" dirty="0"/>
                <a:t>Zenon </a:t>
              </a:r>
            </a:p>
            <a:p>
              <a:pPr algn="ctr"/>
              <a:r>
                <a:rPr lang="de-DE" sz="1400" dirty="0"/>
                <a:t>BMS System</a:t>
              </a:r>
            </a:p>
          </p:txBody>
        </p:sp>
      </p:grpSp>
      <p:grpSp>
        <p:nvGrpSpPr>
          <p:cNvPr id="17" name="Gruppieren 16">
            <a:extLst>
              <a:ext uri="{FF2B5EF4-FFF2-40B4-BE49-F238E27FC236}">
                <a16:creationId xmlns:a16="http://schemas.microsoft.com/office/drawing/2014/main" id="{DF595FA0-F2C2-4DA8-B701-CF8C153553F8}"/>
              </a:ext>
            </a:extLst>
          </p:cNvPr>
          <p:cNvGrpSpPr/>
          <p:nvPr/>
        </p:nvGrpSpPr>
        <p:grpSpPr>
          <a:xfrm>
            <a:off x="2388615" y="1548798"/>
            <a:ext cx="1313052" cy="1343840"/>
            <a:chOff x="2904431" y="1075842"/>
            <a:chExt cx="1313052" cy="1343840"/>
          </a:xfrm>
        </p:grpSpPr>
        <p:pic>
          <p:nvPicPr>
            <p:cNvPr id="15" name="Image 3">
              <a:extLst>
                <a:ext uri="{FF2B5EF4-FFF2-40B4-BE49-F238E27FC236}">
                  <a16:creationId xmlns:a16="http://schemas.microsoft.com/office/drawing/2014/main" id="{E0C195AC-54B4-4546-B978-F926009EA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1357" y="1075842"/>
              <a:ext cx="1219200" cy="1219200"/>
            </a:xfrm>
            <a:prstGeom prst="rect">
              <a:avLst/>
            </a:prstGeom>
          </p:spPr>
        </p:pic>
        <p:sp>
          <p:nvSpPr>
            <p:cNvPr id="16" name="ZoneTexte 76">
              <a:extLst>
                <a:ext uri="{FF2B5EF4-FFF2-40B4-BE49-F238E27FC236}">
                  <a16:creationId xmlns:a16="http://schemas.microsoft.com/office/drawing/2014/main" id="{9E8D6EBF-61EE-4F30-B342-B3BCEFFCBBD4}"/>
                </a:ext>
              </a:extLst>
            </p:cNvPr>
            <p:cNvSpPr txBox="1"/>
            <p:nvPr/>
          </p:nvSpPr>
          <p:spPr>
            <a:xfrm>
              <a:off x="2904431" y="1896462"/>
              <a:ext cx="1313052" cy="523220"/>
            </a:xfrm>
            <a:prstGeom prst="rect">
              <a:avLst/>
            </a:prstGeom>
            <a:noFill/>
          </p:spPr>
          <p:txBody>
            <a:bodyPr wrap="none" rtlCol="0">
              <a:spAutoFit/>
            </a:bodyPr>
            <a:lstStyle/>
            <a:p>
              <a:pPr algn="ctr"/>
              <a:r>
                <a:rPr lang="de-DE" sz="1400" dirty="0" err="1"/>
                <a:t>ActiveDirectory</a:t>
              </a:r>
              <a:endParaRPr lang="de-DE" sz="1400" dirty="0"/>
            </a:p>
            <a:p>
              <a:pPr algn="ctr"/>
              <a:r>
                <a:rPr lang="de-DE" sz="1400" dirty="0"/>
                <a:t>Server</a:t>
              </a:r>
            </a:p>
          </p:txBody>
        </p:sp>
      </p:grpSp>
      <p:grpSp>
        <p:nvGrpSpPr>
          <p:cNvPr id="3" name="Gruppieren 2">
            <a:extLst>
              <a:ext uri="{FF2B5EF4-FFF2-40B4-BE49-F238E27FC236}">
                <a16:creationId xmlns:a16="http://schemas.microsoft.com/office/drawing/2014/main" id="{CC559072-FC33-4565-93DE-4DA14FF8C006}"/>
              </a:ext>
            </a:extLst>
          </p:cNvPr>
          <p:cNvGrpSpPr/>
          <p:nvPr/>
        </p:nvGrpSpPr>
        <p:grpSpPr>
          <a:xfrm>
            <a:off x="4432506" y="3789922"/>
            <a:ext cx="1096075" cy="1199285"/>
            <a:chOff x="5704097" y="3160035"/>
            <a:chExt cx="1096075" cy="1199285"/>
          </a:xfrm>
        </p:grpSpPr>
        <p:grpSp>
          <p:nvGrpSpPr>
            <p:cNvPr id="14" name="Gruppieren 13">
              <a:extLst>
                <a:ext uri="{FF2B5EF4-FFF2-40B4-BE49-F238E27FC236}">
                  <a16:creationId xmlns:a16="http://schemas.microsoft.com/office/drawing/2014/main" id="{0BF3365B-0F42-4370-B111-F631605E80EC}"/>
                </a:ext>
              </a:extLst>
            </p:cNvPr>
            <p:cNvGrpSpPr/>
            <p:nvPr/>
          </p:nvGrpSpPr>
          <p:grpSpPr>
            <a:xfrm>
              <a:off x="5704097" y="3160035"/>
              <a:ext cx="1096075" cy="829944"/>
              <a:chOff x="7669703" y="2549131"/>
              <a:chExt cx="1096075" cy="829944"/>
            </a:xfrm>
          </p:grpSpPr>
          <p:pic>
            <p:nvPicPr>
              <p:cNvPr id="5" name="Picture 7" descr="D:\ARC\ARC_Libraries\V11.1\LIB\ACTUAL\PcVue\V1.8\FR\Lib\SH_SYSTEM\B\PCVUE_LIBS_SYSTEM_MONITOR_DARK_FRONT_128.png">
                <a:extLst>
                  <a:ext uri="{FF2B5EF4-FFF2-40B4-BE49-F238E27FC236}">
                    <a16:creationId xmlns:a16="http://schemas.microsoft.com/office/drawing/2014/main" id="{8E5E5536-324E-43E9-B4F9-B6801D2A9F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9703" y="2684399"/>
                <a:ext cx="624738" cy="6247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D:\ARC\ARC_Libraries\V11.1\LIB\ACTUAL\PcVue\V1.8\FR\Lib\SH_SYSTEM\B\PCVUE_LIBS_SYSTEM_SERVER_CABINET_FRONT_128.png">
                <a:extLst>
                  <a:ext uri="{FF2B5EF4-FFF2-40B4-BE49-F238E27FC236}">
                    <a16:creationId xmlns:a16="http://schemas.microsoft.com/office/drawing/2014/main" id="{21887898-DC19-4793-A3B0-C0976356B8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83756" y="2549131"/>
                <a:ext cx="364931" cy="7298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Marketting-Communication\_Logos\Arc\stu.png">
                <a:extLst>
                  <a:ext uri="{FF2B5EF4-FFF2-40B4-BE49-F238E27FC236}">
                    <a16:creationId xmlns:a16="http://schemas.microsoft.com/office/drawing/2014/main" id="{33297D6A-2D13-44F9-AFE8-FF1A16B9179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66221" y="3079518"/>
                <a:ext cx="299557" cy="299557"/>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ZoneTexte 76">
              <a:extLst>
                <a:ext uri="{FF2B5EF4-FFF2-40B4-BE49-F238E27FC236}">
                  <a16:creationId xmlns:a16="http://schemas.microsoft.com/office/drawing/2014/main" id="{0BD28BA2-EB42-4DE8-8C43-B953A305C746}"/>
                </a:ext>
              </a:extLst>
            </p:cNvPr>
            <p:cNvSpPr txBox="1"/>
            <p:nvPr/>
          </p:nvSpPr>
          <p:spPr>
            <a:xfrm>
              <a:off x="5708258" y="3836100"/>
              <a:ext cx="1036951" cy="523220"/>
            </a:xfrm>
            <a:prstGeom prst="rect">
              <a:avLst/>
            </a:prstGeom>
            <a:noFill/>
          </p:spPr>
          <p:txBody>
            <a:bodyPr wrap="none" rtlCol="0">
              <a:spAutoFit/>
            </a:bodyPr>
            <a:lstStyle/>
            <a:p>
              <a:pPr algn="ctr"/>
              <a:r>
                <a:rPr lang="de-DE" sz="1400" dirty="0" err="1"/>
                <a:t>ContextVue</a:t>
              </a:r>
              <a:endParaRPr lang="de-DE" sz="1400" dirty="0"/>
            </a:p>
            <a:p>
              <a:pPr algn="ctr"/>
              <a:r>
                <a:rPr lang="de-DE" sz="1400" dirty="0"/>
                <a:t>Server</a:t>
              </a:r>
            </a:p>
          </p:txBody>
        </p:sp>
      </p:grpSp>
      <p:grpSp>
        <p:nvGrpSpPr>
          <p:cNvPr id="56" name="Gruppieren 55">
            <a:extLst>
              <a:ext uri="{FF2B5EF4-FFF2-40B4-BE49-F238E27FC236}">
                <a16:creationId xmlns:a16="http://schemas.microsoft.com/office/drawing/2014/main" id="{36EF26D6-3F68-49F8-814F-4DF300A6684F}"/>
              </a:ext>
            </a:extLst>
          </p:cNvPr>
          <p:cNvGrpSpPr/>
          <p:nvPr/>
        </p:nvGrpSpPr>
        <p:grpSpPr>
          <a:xfrm>
            <a:off x="2284057" y="3645612"/>
            <a:ext cx="918970" cy="864870"/>
            <a:chOff x="3529842" y="3031631"/>
            <a:chExt cx="918970" cy="864870"/>
          </a:xfrm>
        </p:grpSpPr>
        <p:pic>
          <p:nvPicPr>
            <p:cNvPr id="22" name="Picture 4">
              <a:extLst>
                <a:ext uri="{FF2B5EF4-FFF2-40B4-BE49-F238E27FC236}">
                  <a16:creationId xmlns:a16="http://schemas.microsoft.com/office/drawing/2014/main" id="{DE512C6E-761C-4868-AEC5-897F4C138498}"/>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29842" y="3031631"/>
              <a:ext cx="864870" cy="864870"/>
            </a:xfrm>
            <a:prstGeom prst="rect">
              <a:avLst/>
            </a:prstGeom>
            <a:noFill/>
            <a:ln>
              <a:noFill/>
            </a:ln>
            <a:effectLst/>
          </p:spPr>
        </p:pic>
        <p:pic>
          <p:nvPicPr>
            <p:cNvPr id="24" name="Picture 4">
              <a:extLst>
                <a:ext uri="{FF2B5EF4-FFF2-40B4-BE49-F238E27FC236}">
                  <a16:creationId xmlns:a16="http://schemas.microsoft.com/office/drawing/2014/main" id="{72336DDC-9C4C-4FA6-B822-1DF3896A1DDC}"/>
                </a:ext>
              </a:extLst>
            </p:cNvPr>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84652" y="3323117"/>
              <a:ext cx="264160" cy="434340"/>
            </a:xfrm>
            <a:prstGeom prst="rect">
              <a:avLst/>
            </a:prstGeom>
            <a:noFill/>
            <a:ln w="9525">
              <a:noFill/>
              <a:miter lim="800000"/>
              <a:headEnd/>
              <a:tailEnd/>
            </a:ln>
          </p:spPr>
        </p:pic>
      </p:grpSp>
      <p:grpSp>
        <p:nvGrpSpPr>
          <p:cNvPr id="4" name="Gruppieren 3">
            <a:extLst>
              <a:ext uri="{FF2B5EF4-FFF2-40B4-BE49-F238E27FC236}">
                <a16:creationId xmlns:a16="http://schemas.microsoft.com/office/drawing/2014/main" id="{48B4EA8A-95DC-43D4-A9DB-FD97EC95519B}"/>
              </a:ext>
            </a:extLst>
          </p:cNvPr>
          <p:cNvGrpSpPr/>
          <p:nvPr/>
        </p:nvGrpSpPr>
        <p:grpSpPr>
          <a:xfrm>
            <a:off x="6369391" y="5103598"/>
            <a:ext cx="2689236" cy="1754402"/>
            <a:chOff x="7640982" y="4473711"/>
            <a:chExt cx="2689236" cy="1754402"/>
          </a:xfrm>
        </p:grpSpPr>
        <p:pic>
          <p:nvPicPr>
            <p:cNvPr id="49" name="Grafik 48" descr="Ein Bild, das Objekt enthält.&#10;&#10;Mit sehr hoher Zuverlässigkeit generierte Beschreibung">
              <a:extLst>
                <a:ext uri="{FF2B5EF4-FFF2-40B4-BE49-F238E27FC236}">
                  <a16:creationId xmlns:a16="http://schemas.microsoft.com/office/drawing/2014/main" id="{22F1FCC2-EFE8-446E-8A62-354DBA28696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40982" y="5491513"/>
              <a:ext cx="662284" cy="636069"/>
            </a:xfrm>
            <a:prstGeom prst="rect">
              <a:avLst/>
            </a:prstGeom>
          </p:spPr>
        </p:pic>
        <p:pic>
          <p:nvPicPr>
            <p:cNvPr id="20" name="Picture 3" descr="D:\ARC\ARC_Libraries\V11.1\LIB\ACTUAL\PcVue\V1.5\FR\LibSV_fr\Lib\SH_SYSTEM\B\PCVUE_LIBS_SYSTEM_MOBILE-DEVICES_SMARTPHONE_ISOMETRIC_RIGHT_64.png">
              <a:extLst>
                <a:ext uri="{FF2B5EF4-FFF2-40B4-BE49-F238E27FC236}">
                  <a16:creationId xmlns:a16="http://schemas.microsoft.com/office/drawing/2014/main" id="{1037C808-1B32-4250-AB47-B08AC3A1FD46}"/>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8191906" y="5885213"/>
              <a:ext cx="342900" cy="342900"/>
            </a:xfrm>
            <a:prstGeom prst="rect">
              <a:avLst/>
            </a:prstGeom>
            <a:noFill/>
          </p:spPr>
        </p:pic>
        <p:pic>
          <p:nvPicPr>
            <p:cNvPr id="21" name="Picture 7" descr="D:\ARC\ARC_Libraries\V11.1\LIB\ACTUAL\PcVue\V1.5\FR\LibSV_fr\Lib\SH_SYSTEM\B\PCVUE_LIBS_SYSTEM_MOBILE-DEVICES_TABLET_ISOMETRIC_RIGHT_64.png">
              <a:extLst>
                <a:ext uri="{FF2B5EF4-FFF2-40B4-BE49-F238E27FC236}">
                  <a16:creationId xmlns:a16="http://schemas.microsoft.com/office/drawing/2014/main" id="{64E34C69-F59E-4542-93EA-D611C04E8F0F}"/>
                </a:ext>
              </a:extLst>
            </p:cNvPr>
            <p:cNvPicPr/>
            <p:nvPr/>
          </p:nvPicPr>
          <p:blipFill>
            <a:blip r:embed="rId12">
              <a:extLst>
                <a:ext uri="{28A0092B-C50C-407E-A947-70E740481C1C}">
                  <a14:useLocalDpi xmlns:a14="http://schemas.microsoft.com/office/drawing/2010/main" val="0"/>
                </a:ext>
              </a:extLst>
            </a:blip>
            <a:srcRect/>
            <a:stretch>
              <a:fillRect/>
            </a:stretch>
          </p:blipFill>
          <p:spPr bwMode="auto">
            <a:xfrm>
              <a:off x="8085226" y="5534693"/>
              <a:ext cx="521970" cy="521970"/>
            </a:xfrm>
            <a:prstGeom prst="rect">
              <a:avLst/>
            </a:prstGeom>
            <a:noFill/>
          </p:spPr>
        </p:pic>
        <p:grpSp>
          <p:nvGrpSpPr>
            <p:cNvPr id="25" name="Gruppieren 24">
              <a:extLst>
                <a:ext uri="{FF2B5EF4-FFF2-40B4-BE49-F238E27FC236}">
                  <a16:creationId xmlns:a16="http://schemas.microsoft.com/office/drawing/2014/main" id="{53F1C325-8B02-4433-AE2A-191218E3F330}"/>
                </a:ext>
              </a:extLst>
            </p:cNvPr>
            <p:cNvGrpSpPr/>
            <p:nvPr/>
          </p:nvGrpSpPr>
          <p:grpSpPr>
            <a:xfrm>
              <a:off x="8113800" y="5198935"/>
              <a:ext cx="464820" cy="510540"/>
              <a:chOff x="4278589" y="3557229"/>
              <a:chExt cx="464820" cy="510540"/>
            </a:xfrm>
          </p:grpSpPr>
          <p:sp>
            <p:nvSpPr>
              <p:cNvPr id="26" name="Arc 164">
                <a:extLst>
                  <a:ext uri="{FF2B5EF4-FFF2-40B4-BE49-F238E27FC236}">
                    <a16:creationId xmlns:a16="http://schemas.microsoft.com/office/drawing/2014/main" id="{BD240B3C-4584-4892-B751-43EA64D33426}"/>
                  </a:ext>
                </a:extLst>
              </p:cNvPr>
              <p:cNvSpPr/>
              <p:nvPr/>
            </p:nvSpPr>
            <p:spPr>
              <a:xfrm>
                <a:off x="4278589" y="3557229"/>
                <a:ext cx="457200" cy="274320"/>
              </a:xfrm>
              <a:prstGeom prst="arc">
                <a:avLst>
                  <a:gd name="adj1" fmla="val 12507423"/>
                  <a:gd name="adj2" fmla="val 19768370"/>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endParaRPr lang="fr-FR"/>
              </a:p>
            </p:txBody>
          </p:sp>
          <p:sp>
            <p:nvSpPr>
              <p:cNvPr id="27" name="Arc 165">
                <a:extLst>
                  <a:ext uri="{FF2B5EF4-FFF2-40B4-BE49-F238E27FC236}">
                    <a16:creationId xmlns:a16="http://schemas.microsoft.com/office/drawing/2014/main" id="{4C7AEDB0-42AF-431C-9069-DA2457502A9B}"/>
                  </a:ext>
                </a:extLst>
              </p:cNvPr>
              <p:cNvSpPr/>
              <p:nvPr/>
            </p:nvSpPr>
            <p:spPr>
              <a:xfrm>
                <a:off x="4286209" y="3610569"/>
                <a:ext cx="457200" cy="335280"/>
              </a:xfrm>
              <a:prstGeom prst="arc">
                <a:avLst>
                  <a:gd name="adj1" fmla="val 13823253"/>
                  <a:gd name="adj2" fmla="val 18544086"/>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endParaRPr lang="fr-FR"/>
              </a:p>
            </p:txBody>
          </p:sp>
          <p:sp>
            <p:nvSpPr>
              <p:cNvPr id="28" name="Arc 166">
                <a:extLst>
                  <a:ext uri="{FF2B5EF4-FFF2-40B4-BE49-F238E27FC236}">
                    <a16:creationId xmlns:a16="http://schemas.microsoft.com/office/drawing/2014/main" id="{5D971832-1C7F-4FC1-AD01-382393FD38AA}"/>
                  </a:ext>
                </a:extLst>
              </p:cNvPr>
              <p:cNvSpPr/>
              <p:nvPr/>
            </p:nvSpPr>
            <p:spPr>
              <a:xfrm>
                <a:off x="4293829" y="3671529"/>
                <a:ext cx="441960" cy="396240"/>
              </a:xfrm>
              <a:prstGeom prst="arc">
                <a:avLst>
                  <a:gd name="adj1" fmla="val 14905987"/>
                  <a:gd name="adj2" fmla="val 17374453"/>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endParaRPr lang="fr-FR"/>
              </a:p>
            </p:txBody>
          </p:sp>
        </p:grpSp>
        <p:pic>
          <p:nvPicPr>
            <p:cNvPr id="31" name="Picture 10" descr="D:\mes documents\Mes images\Bibliothèque multimédia Microsoft\j0432567.png">
              <a:extLst>
                <a:ext uri="{FF2B5EF4-FFF2-40B4-BE49-F238E27FC236}">
                  <a16:creationId xmlns:a16="http://schemas.microsoft.com/office/drawing/2014/main" id="{8F551643-6FA7-4296-BB85-8823F054AE57}"/>
                </a:ext>
              </a:extLst>
            </p:cNvPr>
            <p:cNvPicPr>
              <a:picLocks noChangeAspect="1" noChangeArrowheads="1"/>
            </p:cNvPicPr>
            <p:nvPr/>
          </p:nvPicPr>
          <p:blipFill>
            <a:blip r:embed="rId13" cstate="print"/>
            <a:srcRect/>
            <a:stretch>
              <a:fillRect/>
            </a:stretch>
          </p:blipFill>
          <p:spPr bwMode="auto">
            <a:xfrm>
              <a:off x="7996227" y="4473711"/>
              <a:ext cx="699967" cy="700008"/>
            </a:xfrm>
            <a:prstGeom prst="rect">
              <a:avLst/>
            </a:prstGeom>
            <a:noFill/>
            <a:ln w="9525">
              <a:noFill/>
              <a:miter lim="800000"/>
              <a:headEnd/>
              <a:tailEnd/>
            </a:ln>
          </p:spPr>
        </p:pic>
        <p:sp>
          <p:nvSpPr>
            <p:cNvPr id="32" name="ZoneTexte 76">
              <a:extLst>
                <a:ext uri="{FF2B5EF4-FFF2-40B4-BE49-F238E27FC236}">
                  <a16:creationId xmlns:a16="http://schemas.microsoft.com/office/drawing/2014/main" id="{8E60329D-0858-466E-A54B-FAA403CF527B}"/>
                </a:ext>
              </a:extLst>
            </p:cNvPr>
            <p:cNvSpPr txBox="1"/>
            <p:nvPr/>
          </p:nvSpPr>
          <p:spPr>
            <a:xfrm>
              <a:off x="8556271" y="5603485"/>
              <a:ext cx="1773947" cy="523220"/>
            </a:xfrm>
            <a:prstGeom prst="rect">
              <a:avLst/>
            </a:prstGeom>
            <a:noFill/>
          </p:spPr>
          <p:txBody>
            <a:bodyPr wrap="none" rtlCol="0">
              <a:spAutoFit/>
            </a:bodyPr>
            <a:lstStyle/>
            <a:p>
              <a:r>
                <a:rPr lang="de-DE" sz="1400" dirty="0" err="1"/>
                <a:t>SnapVue</a:t>
              </a:r>
              <a:endParaRPr lang="de-DE" sz="1400" dirty="0"/>
            </a:p>
            <a:p>
              <a:r>
                <a:rPr lang="de-DE" sz="1400" dirty="0"/>
                <a:t>Smart Mobile Devices</a:t>
              </a:r>
            </a:p>
          </p:txBody>
        </p:sp>
      </p:grpSp>
      <p:cxnSp>
        <p:nvCxnSpPr>
          <p:cNvPr id="35" name="Gerade Verbindung mit Pfeil 34">
            <a:extLst>
              <a:ext uri="{FF2B5EF4-FFF2-40B4-BE49-F238E27FC236}">
                <a16:creationId xmlns:a16="http://schemas.microsoft.com/office/drawing/2014/main" id="{BFB7CE23-AC5F-4C86-89C7-B878EEED3124}"/>
              </a:ext>
            </a:extLst>
          </p:cNvPr>
          <p:cNvCxnSpPr/>
          <p:nvPr/>
        </p:nvCxnSpPr>
        <p:spPr>
          <a:xfrm>
            <a:off x="3016922" y="2981202"/>
            <a:ext cx="0" cy="8240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47F72ABF-5746-43FF-A80D-5FD60C0EA67D}"/>
              </a:ext>
            </a:extLst>
          </p:cNvPr>
          <p:cNvCxnSpPr/>
          <p:nvPr/>
        </p:nvCxnSpPr>
        <p:spPr>
          <a:xfrm>
            <a:off x="7178481" y="4443330"/>
            <a:ext cx="0" cy="8240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3B67E9C0-30EF-4A4B-8816-4F4E7A95A2B7}"/>
              </a:ext>
            </a:extLst>
          </p:cNvPr>
          <p:cNvCxnSpPr>
            <a:cxnSpLocks/>
          </p:cNvCxnSpPr>
          <p:nvPr/>
        </p:nvCxnSpPr>
        <p:spPr>
          <a:xfrm rot="5400000">
            <a:off x="3785370" y="3775409"/>
            <a:ext cx="0" cy="8240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feld 39">
            <a:extLst>
              <a:ext uri="{FF2B5EF4-FFF2-40B4-BE49-F238E27FC236}">
                <a16:creationId xmlns:a16="http://schemas.microsoft.com/office/drawing/2014/main" id="{0C1EDECA-CFD4-4397-B925-6BA49A773D66}"/>
              </a:ext>
            </a:extLst>
          </p:cNvPr>
          <p:cNvSpPr txBox="1"/>
          <p:nvPr/>
        </p:nvSpPr>
        <p:spPr>
          <a:xfrm>
            <a:off x="2982933" y="3260864"/>
            <a:ext cx="593875" cy="261610"/>
          </a:xfrm>
          <a:prstGeom prst="rect">
            <a:avLst/>
          </a:prstGeom>
          <a:noFill/>
        </p:spPr>
        <p:txBody>
          <a:bodyPr wrap="square" rtlCol="0">
            <a:spAutoFit/>
          </a:bodyPr>
          <a:lstStyle/>
          <a:p>
            <a:r>
              <a:rPr lang="de-DE" sz="1100" dirty="0"/>
              <a:t>LDAP</a:t>
            </a:r>
          </a:p>
        </p:txBody>
      </p:sp>
      <p:grpSp>
        <p:nvGrpSpPr>
          <p:cNvPr id="58" name="Gruppieren 57">
            <a:extLst>
              <a:ext uri="{FF2B5EF4-FFF2-40B4-BE49-F238E27FC236}">
                <a16:creationId xmlns:a16="http://schemas.microsoft.com/office/drawing/2014/main" id="{6222A2A3-29D7-4C9B-B591-A312CEA4D6E9}"/>
              </a:ext>
            </a:extLst>
          </p:cNvPr>
          <p:cNvGrpSpPr/>
          <p:nvPr/>
        </p:nvGrpSpPr>
        <p:grpSpPr>
          <a:xfrm>
            <a:off x="1194526" y="3971692"/>
            <a:ext cx="824041" cy="430887"/>
            <a:chOff x="2615409" y="3303701"/>
            <a:chExt cx="824041" cy="430887"/>
          </a:xfrm>
        </p:grpSpPr>
        <p:cxnSp>
          <p:nvCxnSpPr>
            <p:cNvPr id="38" name="Gerade Verbindung mit Pfeil 37">
              <a:extLst>
                <a:ext uri="{FF2B5EF4-FFF2-40B4-BE49-F238E27FC236}">
                  <a16:creationId xmlns:a16="http://schemas.microsoft.com/office/drawing/2014/main" id="{026702EE-B831-408E-BACB-3F5660B16EFB}"/>
                </a:ext>
              </a:extLst>
            </p:cNvPr>
            <p:cNvCxnSpPr>
              <a:cxnSpLocks/>
            </p:cNvCxnSpPr>
            <p:nvPr/>
          </p:nvCxnSpPr>
          <p:spPr>
            <a:xfrm rot="5400000">
              <a:off x="3027430" y="3098154"/>
              <a:ext cx="0" cy="8240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feld 40">
              <a:extLst>
                <a:ext uri="{FF2B5EF4-FFF2-40B4-BE49-F238E27FC236}">
                  <a16:creationId xmlns:a16="http://schemas.microsoft.com/office/drawing/2014/main" id="{60CAF129-AF95-4FBE-9621-E43B548CB5A9}"/>
                </a:ext>
              </a:extLst>
            </p:cNvPr>
            <p:cNvSpPr txBox="1"/>
            <p:nvPr/>
          </p:nvSpPr>
          <p:spPr>
            <a:xfrm>
              <a:off x="2750408" y="3303701"/>
              <a:ext cx="593875" cy="430887"/>
            </a:xfrm>
            <a:prstGeom prst="rect">
              <a:avLst/>
            </a:prstGeom>
            <a:noFill/>
          </p:spPr>
          <p:txBody>
            <a:bodyPr wrap="square" rtlCol="0">
              <a:spAutoFit/>
            </a:bodyPr>
            <a:lstStyle/>
            <a:p>
              <a:pPr algn="ctr"/>
              <a:r>
                <a:rPr lang="de-DE" sz="1100" dirty="0"/>
                <a:t>OPC UA</a:t>
              </a:r>
            </a:p>
          </p:txBody>
        </p:sp>
      </p:grpSp>
      <p:sp>
        <p:nvSpPr>
          <p:cNvPr id="42" name="Textfeld 41">
            <a:extLst>
              <a:ext uri="{FF2B5EF4-FFF2-40B4-BE49-F238E27FC236}">
                <a16:creationId xmlns:a16="http://schemas.microsoft.com/office/drawing/2014/main" id="{D53D0FD0-77FC-4668-BAFC-4C67D917E6A7}"/>
              </a:ext>
            </a:extLst>
          </p:cNvPr>
          <p:cNvSpPr txBox="1"/>
          <p:nvPr/>
        </p:nvSpPr>
        <p:spPr>
          <a:xfrm>
            <a:off x="7144492" y="4663563"/>
            <a:ext cx="643815" cy="430887"/>
          </a:xfrm>
          <a:prstGeom prst="rect">
            <a:avLst/>
          </a:prstGeom>
          <a:noFill/>
        </p:spPr>
        <p:txBody>
          <a:bodyPr wrap="square" rtlCol="0">
            <a:spAutoFit/>
          </a:bodyPr>
          <a:lstStyle/>
          <a:p>
            <a:r>
              <a:rPr lang="de-DE" sz="1100" dirty="0"/>
              <a:t>HTTPS/REST</a:t>
            </a:r>
          </a:p>
        </p:txBody>
      </p:sp>
      <p:grpSp>
        <p:nvGrpSpPr>
          <p:cNvPr id="57" name="Gruppieren 56">
            <a:extLst>
              <a:ext uri="{FF2B5EF4-FFF2-40B4-BE49-F238E27FC236}">
                <a16:creationId xmlns:a16="http://schemas.microsoft.com/office/drawing/2014/main" id="{FA4A2EC3-0B19-47A6-AD74-F211861B45A3}"/>
              </a:ext>
            </a:extLst>
          </p:cNvPr>
          <p:cNvGrpSpPr/>
          <p:nvPr/>
        </p:nvGrpSpPr>
        <p:grpSpPr>
          <a:xfrm>
            <a:off x="6755310" y="3671978"/>
            <a:ext cx="918970" cy="864870"/>
            <a:chOff x="8026901" y="2996565"/>
            <a:chExt cx="918970" cy="864870"/>
          </a:xfrm>
        </p:grpSpPr>
        <p:pic>
          <p:nvPicPr>
            <p:cNvPr id="52" name="Picture 4">
              <a:extLst>
                <a:ext uri="{FF2B5EF4-FFF2-40B4-BE49-F238E27FC236}">
                  <a16:creationId xmlns:a16="http://schemas.microsoft.com/office/drawing/2014/main" id="{ACAC59E3-9F85-400E-97FF-BCADEA49F640}"/>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6901" y="2996565"/>
              <a:ext cx="864870" cy="864870"/>
            </a:xfrm>
            <a:prstGeom prst="rect">
              <a:avLst/>
            </a:prstGeom>
            <a:noFill/>
            <a:ln>
              <a:noFill/>
            </a:ln>
            <a:effectLst/>
          </p:spPr>
        </p:pic>
        <p:pic>
          <p:nvPicPr>
            <p:cNvPr id="53" name="Picture 4">
              <a:extLst>
                <a:ext uri="{FF2B5EF4-FFF2-40B4-BE49-F238E27FC236}">
                  <a16:creationId xmlns:a16="http://schemas.microsoft.com/office/drawing/2014/main" id="{7E04C9F6-A383-45E0-BBC1-886ED87818DC}"/>
                </a:ext>
              </a:extLst>
            </p:cNvPr>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1711" y="3288051"/>
              <a:ext cx="264160" cy="434340"/>
            </a:xfrm>
            <a:prstGeom prst="rect">
              <a:avLst/>
            </a:prstGeom>
            <a:noFill/>
            <a:ln w="9525">
              <a:noFill/>
              <a:miter lim="800000"/>
              <a:headEnd/>
              <a:tailEnd/>
            </a:ln>
          </p:spPr>
        </p:pic>
      </p:grpSp>
      <p:cxnSp>
        <p:nvCxnSpPr>
          <p:cNvPr id="55" name="Gerade Verbindung mit Pfeil 54">
            <a:extLst>
              <a:ext uri="{FF2B5EF4-FFF2-40B4-BE49-F238E27FC236}">
                <a16:creationId xmlns:a16="http://schemas.microsoft.com/office/drawing/2014/main" id="{C381031A-D8C7-4E6C-9F9B-785F59845BF1}"/>
              </a:ext>
            </a:extLst>
          </p:cNvPr>
          <p:cNvCxnSpPr>
            <a:cxnSpLocks/>
          </p:cNvCxnSpPr>
          <p:nvPr/>
        </p:nvCxnSpPr>
        <p:spPr>
          <a:xfrm rot="5400000">
            <a:off x="6046489" y="3769182"/>
            <a:ext cx="0" cy="8240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Gerade Verbindung mit Pfeil 42">
            <a:extLst>
              <a:ext uri="{FF2B5EF4-FFF2-40B4-BE49-F238E27FC236}">
                <a16:creationId xmlns:a16="http://schemas.microsoft.com/office/drawing/2014/main" id="{F749F0E4-BEFC-45A8-91C5-B1F0F6C7117F}"/>
              </a:ext>
            </a:extLst>
          </p:cNvPr>
          <p:cNvCxnSpPr/>
          <p:nvPr/>
        </p:nvCxnSpPr>
        <p:spPr>
          <a:xfrm>
            <a:off x="3021340" y="4443324"/>
            <a:ext cx="0" cy="8240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200CCC65-C429-4660-91FE-F10D34AD7A90}"/>
              </a:ext>
            </a:extLst>
          </p:cNvPr>
          <p:cNvSpPr txBox="1"/>
          <p:nvPr/>
        </p:nvSpPr>
        <p:spPr>
          <a:xfrm>
            <a:off x="2987351" y="4663557"/>
            <a:ext cx="643815" cy="430887"/>
          </a:xfrm>
          <a:prstGeom prst="rect">
            <a:avLst/>
          </a:prstGeom>
          <a:noFill/>
        </p:spPr>
        <p:txBody>
          <a:bodyPr wrap="square" rtlCol="0">
            <a:spAutoFit/>
          </a:bodyPr>
          <a:lstStyle/>
          <a:p>
            <a:r>
              <a:rPr lang="de-DE" sz="1100" dirty="0" err="1"/>
              <a:t>BACnet</a:t>
            </a:r>
            <a:r>
              <a:rPr lang="de-DE" sz="1100" dirty="0"/>
              <a:t>/IP</a:t>
            </a:r>
          </a:p>
        </p:txBody>
      </p:sp>
      <p:pic>
        <p:nvPicPr>
          <p:cNvPr id="45" name="Picture 108" descr="D:\ARC\ARC_Libraries\V11.1\LIB\ACTUAL\PcVue\V1.8\FR\Lib\SH_SYSTEM\B\PCVUE_LIBS_SYSTEM_PLC_DRIVER_FRONT_64.png">
            <a:extLst>
              <a:ext uri="{FF2B5EF4-FFF2-40B4-BE49-F238E27FC236}">
                <a16:creationId xmlns:a16="http://schemas.microsoft.com/office/drawing/2014/main" id="{0A370A27-70B8-4DBB-8532-3AEB69D66D8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79524" y="5488828"/>
            <a:ext cx="500804" cy="50080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9" descr="D:\ARC\ARC_Libraries\V11.1\LIB\ACTUAL\PcVue\V1.8\FR\Lib\SH_SYSTEM\B\PCVUE_LIBS_SYSTEM_PLC_CONTROLLER_FRONT_128.png">
            <a:extLst>
              <a:ext uri="{FF2B5EF4-FFF2-40B4-BE49-F238E27FC236}">
                <a16:creationId xmlns:a16="http://schemas.microsoft.com/office/drawing/2014/main" id="{1BAA4C87-72E2-4072-8690-85C77E78417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22886" b="27114"/>
          <a:stretch/>
        </p:blipFill>
        <p:spPr bwMode="auto">
          <a:xfrm>
            <a:off x="2258251" y="5394074"/>
            <a:ext cx="1219200" cy="609601"/>
          </a:xfrm>
          <a:prstGeom prst="rect">
            <a:avLst/>
          </a:prstGeom>
          <a:noFill/>
          <a:extLst>
            <a:ext uri="{909E8E84-426E-40DD-AFC4-6F175D3DCCD1}">
              <a14:hiddenFill xmlns:a14="http://schemas.microsoft.com/office/drawing/2010/main">
                <a:solidFill>
                  <a:srgbClr val="FFFFFF"/>
                </a:solidFill>
              </a14:hiddenFill>
            </a:ext>
          </a:extLst>
        </p:spPr>
      </p:pic>
      <p:sp>
        <p:nvSpPr>
          <p:cNvPr id="47" name="ZoneTexte 76">
            <a:extLst>
              <a:ext uri="{FF2B5EF4-FFF2-40B4-BE49-F238E27FC236}">
                <a16:creationId xmlns:a16="http://schemas.microsoft.com/office/drawing/2014/main" id="{4037B7DD-F87A-4A9D-8FEB-D5A666586434}"/>
              </a:ext>
            </a:extLst>
          </p:cNvPr>
          <p:cNvSpPr txBox="1"/>
          <p:nvPr/>
        </p:nvSpPr>
        <p:spPr>
          <a:xfrm>
            <a:off x="2163695" y="5936746"/>
            <a:ext cx="2148730" cy="523220"/>
          </a:xfrm>
          <a:prstGeom prst="rect">
            <a:avLst/>
          </a:prstGeom>
          <a:noFill/>
        </p:spPr>
        <p:txBody>
          <a:bodyPr wrap="none" rtlCol="0">
            <a:spAutoFit/>
          </a:bodyPr>
          <a:lstStyle/>
          <a:p>
            <a:r>
              <a:rPr lang="de-DE" sz="1400" dirty="0"/>
              <a:t>Fieldlevel WAGO:</a:t>
            </a:r>
          </a:p>
          <a:p>
            <a:r>
              <a:rPr lang="de-DE" sz="1400" dirty="0"/>
              <a:t>Controller (DDC) &amp; Sensors</a:t>
            </a:r>
          </a:p>
        </p:txBody>
      </p:sp>
      <p:pic>
        <p:nvPicPr>
          <p:cNvPr id="7" name="Grafik 6">
            <a:extLst>
              <a:ext uri="{FF2B5EF4-FFF2-40B4-BE49-F238E27FC236}">
                <a16:creationId xmlns:a16="http://schemas.microsoft.com/office/drawing/2014/main" id="{EEB500B1-2CB4-43E3-9E42-78F69995A615}"/>
              </a:ext>
            </a:extLst>
          </p:cNvPr>
          <p:cNvPicPr>
            <a:picLocks noChangeAspect="1"/>
          </p:cNvPicPr>
          <p:nvPr/>
        </p:nvPicPr>
        <p:blipFill>
          <a:blip r:embed="rId16"/>
          <a:stretch>
            <a:fillRect/>
          </a:stretch>
        </p:blipFill>
        <p:spPr>
          <a:xfrm>
            <a:off x="4110273" y="832238"/>
            <a:ext cx="8098288" cy="2662118"/>
          </a:xfrm>
          <a:prstGeom prst="rect">
            <a:avLst/>
          </a:prstGeom>
        </p:spPr>
      </p:pic>
      <p:sp>
        <p:nvSpPr>
          <p:cNvPr id="48" name="正方形/長方形 47">
            <a:extLst>
              <a:ext uri="{FF2B5EF4-FFF2-40B4-BE49-F238E27FC236}">
                <a16:creationId xmlns:a16="http://schemas.microsoft.com/office/drawing/2014/main" id="{2DE56EC3-23D8-4ED5-980C-8364CD16AFC9}"/>
              </a:ext>
            </a:extLst>
          </p:cNvPr>
          <p:cNvSpPr/>
          <p:nvPr/>
        </p:nvSpPr>
        <p:spPr>
          <a:xfrm>
            <a:off x="3992837" y="876156"/>
            <a:ext cx="8215723" cy="264341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0" name="直線矢印コネクタ 49">
            <a:extLst>
              <a:ext uri="{FF2B5EF4-FFF2-40B4-BE49-F238E27FC236}">
                <a16:creationId xmlns:a16="http://schemas.microsoft.com/office/drawing/2014/main" id="{6337706D-8AB6-4B0C-9425-F9F65EA6B061}"/>
              </a:ext>
            </a:extLst>
          </p:cNvPr>
          <p:cNvCxnSpPr>
            <a:cxnSpLocks/>
          </p:cNvCxnSpPr>
          <p:nvPr/>
        </p:nvCxnSpPr>
        <p:spPr>
          <a:xfrm flipH="1" flipV="1">
            <a:off x="9032554" y="-82018"/>
            <a:ext cx="149546" cy="9142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515CCCC5-DB36-4886-BB0B-CCC5985559B5}"/>
              </a:ext>
            </a:extLst>
          </p:cNvPr>
          <p:cNvSpPr txBox="1"/>
          <p:nvPr/>
        </p:nvSpPr>
        <p:spPr>
          <a:xfrm>
            <a:off x="5767715" y="-822632"/>
            <a:ext cx="6679223" cy="646331"/>
          </a:xfrm>
          <a:prstGeom prst="rect">
            <a:avLst/>
          </a:prstGeom>
          <a:solidFill>
            <a:schemeClr val="bg1"/>
          </a:solidFill>
        </p:spPr>
        <p:txBody>
          <a:bodyPr wrap="square" rtlCol="0">
            <a:spAutoFit/>
          </a:bodyPr>
          <a:lstStyle/>
          <a:p>
            <a:r>
              <a:rPr kumimoji="1" lang="ja-JP" altLang="en-US" dirty="0"/>
              <a:t>ビーコンの通信範囲の重複領域にいる時、</a:t>
            </a:r>
            <a:r>
              <a:rPr kumimoji="1" lang="en-US" altLang="ja-JP" dirty="0" err="1"/>
              <a:t>Snapvue</a:t>
            </a:r>
            <a:r>
              <a:rPr kumimoji="1" lang="ja-JP" altLang="en-US" dirty="0"/>
              <a:t>にはそれぞれのビーコンから送信された情報が表示される。</a:t>
            </a:r>
            <a:endParaRPr kumimoji="1" lang="en-US" altLang="ja-JP" dirty="0"/>
          </a:p>
        </p:txBody>
      </p:sp>
    </p:spTree>
    <p:extLst>
      <p:ext uri="{BB962C8B-B14F-4D97-AF65-F5344CB8AC3E}">
        <p14:creationId xmlns:p14="http://schemas.microsoft.com/office/powerpoint/2010/main" val="376814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B752BD9F-DB45-4F6F-8FFA-0218791D2CE8}"/>
              </a:ext>
            </a:extLst>
          </p:cNvPr>
          <p:cNvSpPr>
            <a:spLocks noGrp="1"/>
          </p:cNvSpPr>
          <p:nvPr>
            <p:ph type="title"/>
          </p:nvPr>
        </p:nvSpPr>
        <p:spPr/>
        <p:txBody>
          <a:bodyPr/>
          <a:lstStyle/>
          <a:p>
            <a:r>
              <a:rPr lang="de-DE" dirty="0" err="1"/>
              <a:t>Risks</a:t>
            </a:r>
            <a:r>
              <a:rPr lang="de-DE" dirty="0"/>
              <a:t>, </a:t>
            </a:r>
            <a:r>
              <a:rPr lang="de-DE" dirty="0" err="1"/>
              <a:t>Expectations</a:t>
            </a:r>
            <a:r>
              <a:rPr lang="de-DE" dirty="0"/>
              <a:t>, </a:t>
            </a:r>
            <a:r>
              <a:rPr lang="de-DE" dirty="0" err="1"/>
              <a:t>Issues</a:t>
            </a:r>
            <a:endParaRPr lang="de-DE" dirty="0"/>
          </a:p>
        </p:txBody>
      </p:sp>
      <p:sp>
        <p:nvSpPr>
          <p:cNvPr id="4" name="Inhaltsplatzhalter 4">
            <a:extLst>
              <a:ext uri="{FF2B5EF4-FFF2-40B4-BE49-F238E27FC236}">
                <a16:creationId xmlns:a16="http://schemas.microsoft.com/office/drawing/2014/main" id="{D86FC716-B952-446C-8B94-922BE4164690}"/>
              </a:ext>
            </a:extLst>
          </p:cNvPr>
          <p:cNvSpPr txBox="1">
            <a:spLocks/>
          </p:cNvSpPr>
          <p:nvPr/>
        </p:nvSpPr>
        <p:spPr>
          <a:xfrm>
            <a:off x="400473" y="909743"/>
            <a:ext cx="11548871" cy="556207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1000"/>
              </a:spcBef>
              <a:buClr>
                <a:srgbClr val="E43027"/>
              </a:buClr>
              <a:buFont typeface="Wingdings" panose="05000000000000000000" pitchFamily="2" charset="2"/>
              <a:buChar char="§"/>
              <a:defRPr lang="en-US" sz="2400" kern="1200" noProof="1" smtClean="0">
                <a:solidFill>
                  <a:schemeClr val="bg1">
                    <a:lumMod val="65000"/>
                  </a:schemeClr>
                </a:solidFill>
                <a:latin typeface="+mn-lt"/>
                <a:ea typeface="+mn-ea"/>
                <a:cs typeface="+mn-cs"/>
              </a:defRPr>
            </a:lvl1pPr>
            <a:lvl2pPr marL="5143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2pPr>
            <a:lvl3pPr marL="857250" indent="-171450" algn="l" defTabSz="685800" rtl="0" eaLnBrk="1" latinLnBrk="0" hangingPunct="1">
              <a:lnSpc>
                <a:spcPct val="90000"/>
              </a:lnSpc>
              <a:spcBef>
                <a:spcPts val="500"/>
              </a:spcBef>
              <a:buClr>
                <a:srgbClr val="E43027"/>
              </a:buClr>
              <a:buFont typeface="Wingdings" panose="05000000000000000000" pitchFamily="2" charset="2"/>
              <a:buChar char="§"/>
              <a:defRPr lang="en-US" sz="2400" kern="1200" noProof="0" dirty="0" smtClean="0">
                <a:solidFill>
                  <a:schemeClr val="bg1">
                    <a:lumMod val="65000"/>
                  </a:schemeClr>
                </a:solidFill>
                <a:latin typeface="+mn-lt"/>
                <a:ea typeface="+mn-ea"/>
                <a:cs typeface="+mn-cs"/>
              </a:defRPr>
            </a:lvl3pPr>
            <a:lvl4pPr marL="12001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4pPr>
            <a:lvl5pPr marL="1543050" indent="-171450" algn="l" defTabSz="914400" rtl="0" eaLnBrk="1" latinLnBrk="0" hangingPunct="1">
              <a:lnSpc>
                <a:spcPct val="90000"/>
              </a:lnSpc>
              <a:spcBef>
                <a:spcPts val="500"/>
              </a:spcBef>
              <a:buClr>
                <a:srgbClr val="C0000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Project Risks after technical clarification</a:t>
            </a:r>
          </a:p>
          <a:p>
            <a:pPr marL="457200" indent="-457200">
              <a:buFont typeface="+mj-lt"/>
              <a:buAutoNum type="arabicPeriod"/>
            </a:pPr>
            <a:r>
              <a:rPr lang="en-US" dirty="0"/>
              <a:t>1000 concurrent users</a:t>
            </a:r>
          </a:p>
          <a:p>
            <a:pPr marL="457200" indent="-457200">
              <a:buFont typeface="+mj-lt"/>
              <a:buAutoNum type="arabicPeriod"/>
            </a:pPr>
            <a:r>
              <a:rPr lang="en-US" dirty="0"/>
              <a:t>Implementation of </a:t>
            </a:r>
            <a:r>
              <a:rPr lang="en-US" dirty="0" err="1"/>
              <a:t>SnapVue</a:t>
            </a:r>
            <a:r>
              <a:rPr lang="en-US" dirty="0"/>
              <a:t> App in existing BMW Staff member Service APP</a:t>
            </a:r>
          </a:p>
          <a:p>
            <a:pPr marL="0" indent="0">
              <a:buFont typeface="Wingdings" panose="05000000000000000000" pitchFamily="2" charset="2"/>
              <a:buNone/>
            </a:pPr>
            <a:r>
              <a:rPr lang="en-US" dirty="0"/>
              <a:t>	Management Decision: Need for SDK </a:t>
            </a:r>
          </a:p>
          <a:p>
            <a:pPr marL="457200" indent="-457200">
              <a:buFont typeface="+mj-lt"/>
              <a:buAutoNum type="arabicPeriod" startAt="3"/>
            </a:pPr>
            <a:r>
              <a:rPr lang="en-US" dirty="0"/>
              <a:t>Availability of APPS in </a:t>
            </a:r>
            <a:r>
              <a:rPr lang="en-US" dirty="0" err="1"/>
              <a:t>Appstores</a:t>
            </a:r>
            <a:endParaRPr lang="en-US" dirty="0"/>
          </a:p>
          <a:p>
            <a:pPr marL="0" indent="0">
              <a:buFont typeface="Wingdings" panose="05000000000000000000" pitchFamily="2" charset="2"/>
              <a:buNone/>
            </a:pPr>
            <a:r>
              <a:rPr lang="en-US" dirty="0"/>
              <a:t>	Business-Device </a:t>
            </a:r>
            <a:r>
              <a:rPr lang="en-US" dirty="0" err="1"/>
              <a:t>Enrol</a:t>
            </a:r>
            <a:r>
              <a:rPr lang="en-US" dirty="0"/>
              <a:t> program from IT is mandatory.</a:t>
            </a:r>
          </a:p>
          <a:p>
            <a:pPr marL="0" indent="0">
              <a:buFont typeface="Wingdings" panose="05000000000000000000" pitchFamily="2" charset="2"/>
              <a:buNone/>
            </a:pPr>
            <a:r>
              <a:rPr lang="en-US" dirty="0"/>
              <a:t>All bigger customers are using such programs for there mobiles, no BYOD allowed.</a:t>
            </a:r>
          </a:p>
          <a:p>
            <a:endParaRPr lang="en-US" dirty="0"/>
          </a:p>
        </p:txBody>
      </p:sp>
    </p:spTree>
    <p:extLst>
      <p:ext uri="{BB962C8B-B14F-4D97-AF65-F5344CB8AC3E}">
        <p14:creationId xmlns:p14="http://schemas.microsoft.com/office/powerpoint/2010/main" val="85077962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67DA72A5-9A3D-4D49-AA7B-13244E915398}"/>
              </a:ext>
            </a:extLst>
          </p:cNvPr>
          <p:cNvPicPr>
            <a:picLocks noGrp="1" noChangeAspect="1"/>
          </p:cNvPicPr>
          <p:nvPr>
            <p:ph idx="14"/>
          </p:nvPr>
        </p:nvPicPr>
        <p:blipFill>
          <a:blip r:embed="rId2"/>
          <a:stretch>
            <a:fillRect/>
          </a:stretch>
        </p:blipFill>
        <p:spPr>
          <a:xfrm>
            <a:off x="6096000" y="1013079"/>
            <a:ext cx="5715000" cy="3810000"/>
          </a:xfrm>
          <a:prstGeom prst="rect">
            <a:avLst/>
          </a:prstGeom>
        </p:spPr>
      </p:pic>
      <p:pic>
        <p:nvPicPr>
          <p:cNvPr id="7" name="Grafik 6">
            <a:extLst>
              <a:ext uri="{FF2B5EF4-FFF2-40B4-BE49-F238E27FC236}">
                <a16:creationId xmlns:a16="http://schemas.microsoft.com/office/drawing/2014/main" id="{A85817B6-F19D-4DDE-8481-84A44E79ED38}"/>
              </a:ext>
            </a:extLst>
          </p:cNvPr>
          <p:cNvPicPr>
            <a:picLocks noChangeAspect="1"/>
          </p:cNvPicPr>
          <p:nvPr/>
        </p:nvPicPr>
        <p:blipFill>
          <a:blip r:embed="rId3"/>
          <a:stretch>
            <a:fillRect/>
          </a:stretch>
        </p:blipFill>
        <p:spPr>
          <a:xfrm>
            <a:off x="6096000" y="2503999"/>
            <a:ext cx="5715000" cy="4314567"/>
          </a:xfrm>
          <a:prstGeom prst="rect">
            <a:avLst/>
          </a:prstGeom>
        </p:spPr>
      </p:pic>
      <p:sp>
        <p:nvSpPr>
          <p:cNvPr id="2" name="Inhaltsplatzhalter 1">
            <a:extLst>
              <a:ext uri="{FF2B5EF4-FFF2-40B4-BE49-F238E27FC236}">
                <a16:creationId xmlns:a16="http://schemas.microsoft.com/office/drawing/2014/main" id="{5928D7D2-AC55-4654-8575-3E11BC018F3B}"/>
              </a:ext>
            </a:extLst>
          </p:cNvPr>
          <p:cNvSpPr>
            <a:spLocks noGrp="1"/>
          </p:cNvSpPr>
          <p:nvPr>
            <p:ph idx="1"/>
          </p:nvPr>
        </p:nvSpPr>
        <p:spPr/>
        <p:txBody>
          <a:bodyPr/>
          <a:lstStyle/>
          <a:p>
            <a:r>
              <a:rPr lang="de-DE" dirty="0"/>
              <a:t>Project </a:t>
            </a:r>
            <a:r>
              <a:rPr lang="de-DE" dirty="0" err="1"/>
              <a:t>needs</a:t>
            </a:r>
            <a:endParaRPr lang="de-DE" dirty="0"/>
          </a:p>
          <a:p>
            <a:pPr marL="457200" indent="-457200">
              <a:buFont typeface="+mj-lt"/>
              <a:buAutoNum type="arabicPeriod"/>
            </a:pPr>
            <a:r>
              <a:rPr lang="en-US" dirty="0"/>
              <a:t>Replacement of 100 </a:t>
            </a:r>
            <a:r>
              <a:rPr lang="en-US" dirty="0" err="1"/>
              <a:t>Beckhoff</a:t>
            </a:r>
            <a:r>
              <a:rPr lang="en-US" dirty="0"/>
              <a:t> HMI Panels in cabinets for industrial bakery </a:t>
            </a:r>
          </a:p>
          <a:p>
            <a:pPr marL="457200" indent="-457200">
              <a:buFont typeface="+mj-lt"/>
              <a:buAutoNum type="arabicPeriod"/>
            </a:pPr>
            <a:r>
              <a:rPr lang="en-US" dirty="0"/>
              <a:t>Connected via </a:t>
            </a:r>
            <a:r>
              <a:rPr lang="en-US" dirty="0" err="1"/>
              <a:t>Beckhoff</a:t>
            </a:r>
            <a:r>
              <a:rPr lang="en-US" dirty="0"/>
              <a:t> PLC / Cabinet</a:t>
            </a:r>
          </a:p>
          <a:p>
            <a:pPr marL="0" indent="0">
              <a:buNone/>
            </a:pPr>
            <a:r>
              <a:rPr lang="en-US" dirty="0"/>
              <a:t>First Version : </a:t>
            </a:r>
          </a:p>
          <a:p>
            <a:pPr marL="0" indent="0">
              <a:buNone/>
            </a:pPr>
            <a:r>
              <a:rPr lang="en-US" dirty="0"/>
              <a:t>WIFI </a:t>
            </a:r>
            <a:r>
              <a:rPr lang="en-US" dirty="0" err="1"/>
              <a:t>Accesspoint</a:t>
            </a:r>
            <a:r>
              <a:rPr lang="en-US" dirty="0"/>
              <a:t>, one Beacon, one NFC /Cabinet</a:t>
            </a:r>
          </a:p>
          <a:p>
            <a:pPr marL="0" indent="0">
              <a:buNone/>
            </a:pPr>
            <a:endParaRPr lang="en-US" dirty="0"/>
          </a:p>
        </p:txBody>
      </p:sp>
      <p:sp>
        <p:nvSpPr>
          <p:cNvPr id="3" name="Titel 2">
            <a:extLst>
              <a:ext uri="{FF2B5EF4-FFF2-40B4-BE49-F238E27FC236}">
                <a16:creationId xmlns:a16="http://schemas.microsoft.com/office/drawing/2014/main" id="{4B14A5F5-C891-4355-A9C9-27A960061D34}"/>
              </a:ext>
            </a:extLst>
          </p:cNvPr>
          <p:cNvSpPr>
            <a:spLocks noGrp="1"/>
          </p:cNvSpPr>
          <p:nvPr>
            <p:ph type="title"/>
          </p:nvPr>
        </p:nvSpPr>
        <p:spPr/>
        <p:txBody>
          <a:bodyPr/>
          <a:lstStyle/>
          <a:p>
            <a:r>
              <a:rPr lang="de-DE" dirty="0"/>
              <a:t>Albrecht HMI </a:t>
            </a:r>
            <a:r>
              <a:rPr lang="de-DE" dirty="0" err="1"/>
              <a:t>replacement</a:t>
            </a:r>
            <a:r>
              <a:rPr lang="de-DE" dirty="0"/>
              <a:t> ( </a:t>
            </a:r>
            <a:r>
              <a:rPr lang="de-DE" dirty="0" err="1"/>
              <a:t>Started</a:t>
            </a:r>
            <a:r>
              <a:rPr lang="de-DE" dirty="0"/>
              <a:t> </a:t>
            </a:r>
            <a:r>
              <a:rPr lang="de-DE" dirty="0" err="1"/>
              <a:t>with</a:t>
            </a:r>
            <a:r>
              <a:rPr lang="de-DE" dirty="0"/>
              <a:t> BETA) </a:t>
            </a:r>
          </a:p>
        </p:txBody>
      </p:sp>
    </p:spTree>
    <p:extLst>
      <p:ext uri="{BB962C8B-B14F-4D97-AF65-F5344CB8AC3E}">
        <p14:creationId xmlns:p14="http://schemas.microsoft.com/office/powerpoint/2010/main" val="38154592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_PcVue Solutions Template 2016">
  <a:themeElements>
    <a:clrScheme name="Orange roug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n_PcVue Solutions Template 2016" id="{962599D0-2D4B-4830-BF2C-B5AED73E6645}" vid="{012EEF0E-DBA0-4004-9994-D1950F11E7D2}"/>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TotalTime>
  <Words>3089</Words>
  <Application>Microsoft Office PowerPoint</Application>
  <PresentationFormat>ワイド画面</PresentationFormat>
  <Paragraphs>213</Paragraphs>
  <Slides>30</Slides>
  <Notes>8</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30</vt:i4>
      </vt:variant>
    </vt:vector>
  </HeadingPairs>
  <TitlesOfParts>
    <vt:vector size="39" baseType="lpstr">
      <vt:lpstr>BIZ UDPゴシック</vt:lpstr>
      <vt:lpstr>ＭＳ Ｐゴシック</vt:lpstr>
      <vt:lpstr>宋体</vt:lpstr>
      <vt:lpstr>Arial</vt:lpstr>
      <vt:lpstr>Calibri</vt:lpstr>
      <vt:lpstr>Calibri Light</vt:lpstr>
      <vt:lpstr>Wingdings</vt:lpstr>
      <vt:lpstr>Thème Office</vt:lpstr>
      <vt:lpstr>En_PcVue Solutions Template 2016</vt:lpstr>
      <vt:lpstr>Mobility活用 マネタイズ </vt:lpstr>
      <vt:lpstr>Germany </vt:lpstr>
      <vt:lpstr>監視操作の利便性向上 </vt:lpstr>
      <vt:lpstr>Risks, Expectations, Issues</vt:lpstr>
      <vt:lpstr>BMW_Lighting Control / WAGO (Start Pilot 2018)</vt:lpstr>
      <vt:lpstr>BMW Corporate Services</vt:lpstr>
      <vt:lpstr>Systemarchitecture / Links</vt:lpstr>
      <vt:lpstr>Risks, Expectations, Issues</vt:lpstr>
      <vt:lpstr>Albrecht HMI replacement ( Started with BETA) </vt:lpstr>
      <vt:lpstr>Risks, Expectations, Issues</vt:lpstr>
      <vt:lpstr>Context</vt:lpstr>
      <vt:lpstr>Diagram Architecture</vt:lpstr>
      <vt:lpstr>Licensing Architecture</vt:lpstr>
      <vt:lpstr>PowerPoint プレゼンテーション</vt:lpstr>
      <vt:lpstr>PowerPoint プレゼンテーション</vt:lpstr>
      <vt:lpstr>PowerPoint プレゼンテーション</vt:lpstr>
      <vt:lpstr>Mobility Configuration</vt:lpstr>
      <vt:lpstr>Mobility Configuration</vt:lpstr>
      <vt:lpstr>Mobility UI</vt:lpstr>
      <vt:lpstr>Mobility UI</vt:lpstr>
      <vt:lpstr>Mobility UI</vt:lpstr>
      <vt:lpstr>Mobility UI</vt:lpstr>
      <vt:lpstr>Web Portal UI</vt:lpstr>
      <vt:lpstr>Feedback: the good </vt:lpstr>
      <vt:lpstr>Feedback: tips</vt:lpstr>
      <vt:lpstr>Feedback: room for improvement</vt:lpstr>
      <vt:lpstr>Feedback: quest for improvement</vt:lpstr>
      <vt:lpstr>Roadmap with Locamation</vt:lpstr>
      <vt:lpstr>Next step</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Contextual  Mobility Solutions</dc:title>
  <dc:creator>PB</dc:creator>
  <cp:lastModifiedBy>Motoyasu Nonomura (野々村 元靖)</cp:lastModifiedBy>
  <cp:revision>243</cp:revision>
  <dcterms:created xsi:type="dcterms:W3CDTF">2016-08-22T13:31:58Z</dcterms:created>
  <dcterms:modified xsi:type="dcterms:W3CDTF">2021-02-04T08:29:45Z</dcterms:modified>
</cp:coreProperties>
</file>